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57" r:id="rId6"/>
    <p:sldId id="320" r:id="rId7"/>
    <p:sldId id="382" r:id="rId8"/>
    <p:sldId id="383" r:id="rId9"/>
    <p:sldId id="384" r:id="rId10"/>
    <p:sldId id="385" r:id="rId11"/>
    <p:sldId id="386" r:id="rId12"/>
    <p:sldId id="388" r:id="rId13"/>
    <p:sldId id="389" r:id="rId14"/>
    <p:sldId id="390" r:id="rId15"/>
    <p:sldId id="391" r:id="rId16"/>
    <p:sldId id="392" r:id="rId17"/>
    <p:sldId id="393" r:id="rId18"/>
    <p:sldId id="394" r:id="rId19"/>
    <p:sldId id="395" r:id="rId20"/>
    <p:sldId id="331" r:id="rId21"/>
    <p:sldId id="333" r:id="rId22"/>
    <p:sldId id="332" r:id="rId23"/>
    <p:sldId id="397" r:id="rId24"/>
    <p:sldId id="398" r:id="rId25"/>
    <p:sldId id="399" r:id="rId26"/>
    <p:sldId id="400" r:id="rId27"/>
    <p:sldId id="401" r:id="rId28"/>
    <p:sldId id="402" r:id="rId29"/>
    <p:sldId id="403" r:id="rId30"/>
    <p:sldId id="285" r:id="rId31"/>
    <p:sldId id="363" r:id="rId32"/>
    <p:sldId id="407" r:id="rId33"/>
    <p:sldId id="364" r:id="rId34"/>
    <p:sldId id="292" r:id="rId35"/>
    <p:sldId id="335" r:id="rId36"/>
    <p:sldId id="406" r:id="rId37"/>
    <p:sldId id="408" r:id="rId38"/>
    <p:sldId id="409" r:id="rId39"/>
    <p:sldId id="413" r:id="rId40"/>
    <p:sldId id="410" r:id="rId41"/>
    <p:sldId id="411" r:id="rId42"/>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1"/>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6" Type="http://schemas.openxmlformats.org/officeDocument/2006/relationships/tags" Target="tags/tag100.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6.xml"/><Relationship Id="rId2" Type="http://schemas.openxmlformats.org/officeDocument/2006/relationships/image" Target="../media/image4.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黑体" panose="02010609060101010101" charset="-122"/>
              </a:rPr>
              <a:t>8.</a:t>
            </a:r>
            <a:r>
              <a:rPr lang="zh-CN" altLang="en-US">
                <a:latin typeface="黑体" panose="02010609060101010101" charset="-122"/>
                <a:ea typeface="黑体" panose="02010609060101010101" charset="-122"/>
                <a:cs typeface="黑体" panose="02010609060101010101" charset="-122"/>
              </a:rPr>
              <a:t>全国两会期间，政协委员魏某提交了《关于加强荒漠化防治和绿色富民协同的提案》。他认为，北方荒漠化区贫困县脱贫后，有关部门在荒漠化治理的同时承担生态惠民、绿色富民的任务应成为工作重点，于是提案着重从顶层设计、科技创新与科技帮扶、多元化资金保障机制、国际合作等方面提出了针对性建议。该提案（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契合国家重大战略，生态民生协同推进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聚焦推进绿色富民，部署当地重点工作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选题坚持问题导向，建议突出系统治理</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政策措施落实有力，问题解决及时高效</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503295" y="229362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619625"/>
            <a:ext cx="1063879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【解析】本题考查人民政协的相关知识。提案围绕荒漠化防治和绿色富民协同，既符合我国生态文明建设战略，又关注民生改善，体现了生态与民生的协同推进，</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正确。提案着重从顶层设计等方面提出针对性建议，而非直接部署具体工作，</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排除。提案针对北方荒漠化区贫困县脱贫后如何实现生态与经济协同发展的现实问题</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问题导向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，从顶层设计、科技、资金、国际合作等多维度提出系统方案</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系统治理</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政策措施落实有力，问题解决及时高效</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属于对实施效果的评价，而题干强调该提案提交而不是实施，</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福建四校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年初，密集召开的地方两会，集中公布各地贯彻党中央重大决策部署的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施工图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，鲜活记录全过程人民民主的丰富实践，</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有温度、有深度、有力度、有高度</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，这是每一位人大代表的履职心得。对此，理解正确的是（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民生实事有温度：现场解决群众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急难愁盼</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议案质量有深度：要打通代表联系群众的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最后一公里</a:t>
            </a:r>
            <a:r>
              <a:rPr lang="en-US" altLang="zh-CN">
                <a:latin typeface="黑体" panose="02010609060101010101" charset="-122"/>
                <a:ea typeface="黑体" panose="02010609060101010101" charset="-122"/>
                <a:cs typeface="黑体" panose="02010609060101010101" charset="-122"/>
              </a:rPr>
              <a:t>”</a:t>
            </a:r>
            <a:endParaRPr lang="en-US" altLang="zh-CN">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履行职责有力度：人大代表要有脚力，深入基层办实事</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思想觉悟有高度：想事有政治站位、谋事有政治立场</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291580" y="191135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11345"/>
            <a:ext cx="10484485"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【解析】本题考查我国的人民代表大会制度。现场解决群众</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急难愁盼</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问题体现的是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有力度</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，不是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有温度</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，且人大代表行使提案权、审议权、表决权和质询权，一般来说，无法现场解决群众</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急难愁盼</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问题，</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排除。打通代表联系群众的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最后一公里</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体现的是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有温度</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，强调人大代表密切联系群众，不是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议案质量有深度</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排除。人大代表有脚力，深入基层办实事，这体现了履行职责有力度，想事有政治站位、谋事有政治立场，体现了思想觉悟有高度，</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山东诸城一中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在中国实行人民代表大会制度，是中国人民在人类政治制度史上的伟大创造，是中国社会</a:t>
            </a:r>
            <a:r>
              <a:rPr lang="en-US" altLang="zh-CN">
                <a:latin typeface="黑体" panose="02010609060101010101" charset="-122"/>
                <a:ea typeface="黑体" panose="02010609060101010101" charset="-122"/>
                <a:cs typeface="黑体" panose="02010609060101010101" charset="-122"/>
              </a:rPr>
              <a:t>100</a:t>
            </a:r>
            <a:r>
              <a:rPr lang="zh-CN" altLang="en-US">
                <a:latin typeface="黑体" panose="02010609060101010101" charset="-122"/>
                <a:ea typeface="黑体" panose="02010609060101010101" charset="-122"/>
                <a:cs typeface="黑体" panose="02010609060101010101" charset="-122"/>
              </a:rPr>
              <a:t>多年激越变革、激荡发展的历史结果，是中国人民翻身作主、掌握自己命运的必然选择。实行人民代表大会制度之所以被称为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伟大创造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，是因为其（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用直接民主代替了间接民主，确保人民统一行使国家权力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体现人民民主专政的国家性质，是保障人民当家作主的政权组织形式</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坚持把民主的形式和实质相统一，彰显出社会主义民主的道路优势</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具有鲜明的中国特色，有利于保障国家机关高效协调运转</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982710" y="185420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79900"/>
            <a:ext cx="1036828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【解析】本题考查人民代表大会制度。人民代表大会制度是间接民主，人民通过民主选举选出自己的代表，组成各级人民代表大会，各级人民代表大会代表人民统一行使国家权力，</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排除。在中国实行人民代表大会制度是中国人民翻身作主、掌握自己命运的必然选择。实行人民代表大会制度之所以被称为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伟大创造</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，是因为其体现人民民主专政的国家性质，是保障人民当家作主的政权组织形式，具有鲜明的中国特色和制度优势，有利于保障国家机关高效协调运转，</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正确。人民代表大会制度植根于人民之中，坚持把民主的形式和实质相统一，彰显社会主义民主的制度优势，而不是道路优势，</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广东梅州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全国政协十四届二次会议共收到提案</a:t>
            </a:r>
            <a:r>
              <a:rPr lang="en-US" altLang="zh-CN">
                <a:latin typeface="黑体" panose="02010609060101010101" charset="-122"/>
                <a:ea typeface="黑体" panose="02010609060101010101" charset="-122"/>
                <a:cs typeface="黑体" panose="02010609060101010101" charset="-122"/>
              </a:rPr>
              <a:t>5898</a:t>
            </a:r>
            <a:r>
              <a:rPr lang="zh-CN" altLang="en-US">
                <a:latin typeface="黑体" panose="02010609060101010101" charset="-122"/>
                <a:ea typeface="黑体" panose="02010609060101010101" charset="-122"/>
                <a:cs typeface="黑体" panose="02010609060101010101" charset="-122"/>
              </a:rPr>
              <a:t>件。经审查，立案</a:t>
            </a:r>
            <a:r>
              <a:rPr lang="en-US" altLang="zh-CN">
                <a:latin typeface="黑体" panose="02010609060101010101" charset="-122"/>
                <a:ea typeface="黑体" panose="02010609060101010101" charset="-122"/>
                <a:cs typeface="黑体" panose="02010609060101010101" charset="-122"/>
              </a:rPr>
              <a:t>5006</a:t>
            </a:r>
            <a:r>
              <a:rPr lang="zh-CN" altLang="en-US">
                <a:latin typeface="黑体" panose="02010609060101010101" charset="-122"/>
                <a:ea typeface="黑体" panose="02010609060101010101" charset="-122"/>
                <a:cs typeface="黑体" panose="02010609060101010101" charset="-122"/>
              </a:rPr>
              <a:t>件，并案</a:t>
            </a:r>
            <a:r>
              <a:rPr lang="en-US" altLang="zh-CN">
                <a:latin typeface="黑体" panose="02010609060101010101" charset="-122"/>
                <a:ea typeface="黑体" panose="02010609060101010101" charset="-122"/>
                <a:cs typeface="黑体" panose="02010609060101010101" charset="-122"/>
              </a:rPr>
              <a:t>160</a:t>
            </a:r>
            <a:r>
              <a:rPr lang="zh-CN" altLang="en-US">
                <a:latin typeface="黑体" panose="02010609060101010101" charset="-122"/>
                <a:ea typeface="黑体" panose="02010609060101010101" charset="-122"/>
                <a:cs typeface="黑体" panose="02010609060101010101" charset="-122"/>
              </a:rPr>
              <a:t>件，转为意见和建议</a:t>
            </a:r>
            <a:r>
              <a:rPr lang="en-US" altLang="zh-CN">
                <a:latin typeface="黑体" panose="02010609060101010101" charset="-122"/>
                <a:ea typeface="黑体" panose="02010609060101010101" charset="-122"/>
                <a:cs typeface="黑体" panose="02010609060101010101" charset="-122"/>
              </a:rPr>
              <a:t>732</a:t>
            </a:r>
            <a:r>
              <a:rPr lang="zh-CN" altLang="en-US">
                <a:latin typeface="黑体" panose="02010609060101010101" charset="-122"/>
                <a:ea typeface="黑体" panose="02010609060101010101" charset="-122"/>
                <a:cs typeface="黑体" panose="02010609060101010101" charset="-122"/>
              </a:rPr>
              <a:t>件。广大政协委员心怀</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国之大者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，心系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民之关切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，以高度的政治自觉和强烈的责任担当建真言、谋良策、出实招。对此，下列理解正确的是（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政协积极履行职能，把提案转为国家政策法规</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政协严格审查提案，关注人民群众关心的问题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各民主党派参政，推进中国特色社会主义建设</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政协围绕团结和民主，聚焦国家发展与民生福祉</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555355" y="185420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3451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【解析】本题考查人民政协。政协聚焦党和国家中心任务积极履行职能，但无权把提案转为国家政策法规，</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错误。全国政协十四届二次会议共收到提案</a:t>
            </a:r>
            <a:r>
              <a:rPr lang="en-US" altLang="zh-CN" sz="1600">
                <a:latin typeface="黑体" panose="02010609060101010101" charset="-122"/>
                <a:ea typeface="黑体" panose="02010609060101010101" charset="-122"/>
                <a:cs typeface="黑体" panose="02010609060101010101" charset="-122"/>
                <a:sym typeface="+mn-ea"/>
              </a:rPr>
              <a:t>5898</a:t>
            </a:r>
            <a:r>
              <a:rPr lang="zh-CN" altLang="en-US" sz="1600">
                <a:latin typeface="黑体" panose="02010609060101010101" charset="-122"/>
                <a:ea typeface="黑体" panose="02010609060101010101" charset="-122"/>
                <a:cs typeface="黑体" panose="02010609060101010101" charset="-122"/>
                <a:sym typeface="+mn-ea"/>
              </a:rPr>
              <a:t>件。经审查，立案</a:t>
            </a:r>
            <a:r>
              <a:rPr lang="en-US" altLang="zh-CN" sz="1600">
                <a:latin typeface="黑体" panose="02010609060101010101" charset="-122"/>
                <a:ea typeface="黑体" panose="02010609060101010101" charset="-122"/>
                <a:cs typeface="黑体" panose="02010609060101010101" charset="-122"/>
                <a:sym typeface="+mn-ea"/>
              </a:rPr>
              <a:t>5006</a:t>
            </a:r>
            <a:r>
              <a:rPr lang="zh-CN" altLang="en-US" sz="1600">
                <a:latin typeface="黑体" panose="02010609060101010101" charset="-122"/>
                <a:ea typeface="黑体" panose="02010609060101010101" charset="-122"/>
                <a:cs typeface="黑体" panose="02010609060101010101" charset="-122"/>
                <a:sym typeface="+mn-ea"/>
              </a:rPr>
              <a:t>件，并案</a:t>
            </a:r>
            <a:r>
              <a:rPr lang="en-US" altLang="zh-CN" sz="1600">
                <a:latin typeface="黑体" panose="02010609060101010101" charset="-122"/>
                <a:ea typeface="黑体" panose="02010609060101010101" charset="-122"/>
                <a:cs typeface="黑体" panose="02010609060101010101" charset="-122"/>
                <a:sym typeface="+mn-ea"/>
              </a:rPr>
              <a:t>160</a:t>
            </a:r>
            <a:r>
              <a:rPr lang="zh-CN" altLang="en-US" sz="1600">
                <a:latin typeface="黑体" panose="02010609060101010101" charset="-122"/>
                <a:ea typeface="黑体" panose="02010609060101010101" charset="-122"/>
                <a:cs typeface="黑体" panose="02010609060101010101" charset="-122"/>
                <a:sym typeface="+mn-ea"/>
              </a:rPr>
              <a:t>件，转为意见和建议</a:t>
            </a:r>
            <a:r>
              <a:rPr lang="en-US" altLang="zh-CN" sz="1600">
                <a:latin typeface="黑体" panose="02010609060101010101" charset="-122"/>
                <a:ea typeface="黑体" panose="02010609060101010101" charset="-122"/>
                <a:cs typeface="黑体" panose="02010609060101010101" charset="-122"/>
                <a:sym typeface="+mn-ea"/>
              </a:rPr>
              <a:t>732</a:t>
            </a:r>
            <a:r>
              <a:rPr lang="zh-CN" altLang="en-US" sz="1600">
                <a:latin typeface="黑体" panose="02010609060101010101" charset="-122"/>
                <a:ea typeface="黑体" panose="02010609060101010101" charset="-122"/>
                <a:cs typeface="黑体" panose="02010609060101010101" charset="-122"/>
                <a:sym typeface="+mn-ea"/>
              </a:rPr>
              <a:t>件，这表明政协严格审查提案，关注人民群众关心的问题，</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符合题意。材料强调的是人民政协，不是民主党派，</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不符合题意。广大政协委员心怀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国之大者</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，心系</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民之关切</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，以高度的政治自觉和强烈的责任担当建真言、谋良策、出实招，这表明政协围绕团结和民主，聚焦国家发展与民生福祉，</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12.[</a:t>
            </a:r>
            <a:r>
              <a:rPr lang="zh-CN" altLang="en-US">
                <a:latin typeface="仿宋" panose="02010609060101010101" charset="-122"/>
                <a:ea typeface="仿宋" panose="02010609060101010101" charset="-122"/>
                <a:cs typeface="仿宋" panose="02010609060101010101" charset="-122"/>
              </a:rPr>
              <a:t>广东广州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某市民政局加大民生投入，有序推进社区老年食堂项目。某社区打造首家社区数字老年食堂，通过部署智能餐饮系统，居民可以按克支付餐费、按需按量取餐，不仅解决了老年群体的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就餐难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问题，还可以满足双职工家庭等群体的就餐需求。此行动有利于（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提升基层治理效能，照顾不同社会群体的需求</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履行公共服务职能，持续优化社会服务供给</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改善居家养老社区服务，保障和增进老年人福祉</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丰富基层自治组织形式，完善社会保障体系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424670" y="188214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911860" y="4427855"/>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【解析】本题考查我国的基层群众自治制度。项目不仅解决了老年群体的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就餐难</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问题，还可以满足双职工家庭等群体的就餐需求，体现了基层治理效能提升和对不同社会群体需求的覆盖，</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正确。社区并非政府机构，不能直接履行政府职能，其角色更多是配合政策执行，</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排除。老年食堂直接针对居家养老的就餐问题，属于改善社区服务并保障老年人权益的具体措施，</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正确。老年食堂是服务项目，未涉及完善基层自治组织</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村委会和居委会</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形式，且与社会保障体系的完善无直接关联，</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13.[</a:t>
            </a:r>
            <a:r>
              <a:rPr lang="zh-CN" altLang="en-US">
                <a:latin typeface="仿宋" panose="02010609060101010101" charset="-122"/>
                <a:ea typeface="仿宋" panose="02010609060101010101" charset="-122"/>
                <a:cs typeface="仿宋" panose="02010609060101010101" charset="-122"/>
              </a:rPr>
              <a:t>北京延庆区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下面是某市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居站分离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社区治理结构图。该治理模式（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赋予基层自治组织行政管理权，提高了社会管理效率</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让行政服务贴近居民实际需求，提升了公共服务水平</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以基层群众自治的组织形式创新，聚合基层自治合力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发挥了党建引领作用，构建共建共治共享的治理格局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825990" y="111188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40225"/>
            <a:ext cx="10368280"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【解析】本题考查我国的基层群众自治制度。基层自治组织没有行政管理权，该治理模式也没有赋予基层自治组织行政管理权，</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排除。通过社区工作站下沉政府服务事项，可以让行政服务贴近居民实际需求，提高公共服务水平，</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正确。我国基层群众自治的组织形式包括村委会和居委会，材料未体现基层群众自治的组织形式创新，</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排除。通过</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居站分离</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，聚合党、市级政府、基层政府和基层自治组织的治理合力，</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endParaRPr lang="zh-CN" altLang="en-US">
              <a:latin typeface="黑体" panose="02010609060101010101" charset="-122"/>
              <a:ea typeface="黑体" panose="02010609060101010101" charset="-122"/>
              <a:cs typeface="黑体" panose="02010609060101010101" charset="-122"/>
              <a:sym typeface="+mn-ea"/>
            </a:endParaRPr>
          </a:p>
        </p:txBody>
      </p:sp>
      <p:pic>
        <p:nvPicPr>
          <p:cNvPr id="6" name="图片 -2147482186"/>
          <p:cNvPicPr>
            <a:picLocks noChangeAspect="1"/>
          </p:cNvPicPr>
          <p:nvPr/>
        </p:nvPicPr>
        <p:blipFill>
          <a:blip r:embed="rId2"/>
          <a:stretch>
            <a:fillRect/>
          </a:stretch>
        </p:blipFill>
        <p:spPr>
          <a:xfrm>
            <a:off x="6929120" y="1733550"/>
            <a:ext cx="4304665" cy="192532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14.[</a:t>
            </a:r>
            <a:r>
              <a:rPr lang="zh-CN" altLang="en-US">
                <a:latin typeface="仿宋" panose="02010609060101010101" charset="-122"/>
                <a:ea typeface="仿宋" panose="02010609060101010101" charset="-122"/>
                <a:cs typeface="仿宋" panose="02010609060101010101" charset="-122"/>
              </a:rPr>
              <a:t>河南省实验中学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近年来，某镇以村党支部提议、村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两委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会议商议、党员大会审议、村民会议或者村民代表会议决议，决议公开、实施结果公开的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四议两公开</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工作方法为抓手，推进村级民主决策管理。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四议两公开</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工作方法有利于（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激发村民参与基层治理热情，保障村民决策权</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村级重大事项决策制度化、民主化、科学化、规范化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提高基层治理实效，推动基层干部廉洁履职</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将民主监督落实落细，杜绝决策失误</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877685" y="18675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5008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【解析】本题考查村民自治的内容、实行基层民主自治的意义、民主监督。村民没有决策权，</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错误。依法制定自治章程和议事规则，推动日常管理工作的制度化、规范化和程序化，是做好基层民主管理工作的关键。材料表明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四议两公开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工作方法有利于村级重大事项决策制度化、民主化、科学化、规范化，</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四议两公开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工作方法有利于提高基层治理实效，让每个村民了解与基层群众利益密切相关和需要让基层群众知晓的事项，推动基层干部廉洁履职，</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杜绝决策失误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说法过于绝对，</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15.[</a:t>
            </a:r>
            <a:r>
              <a:rPr lang="zh-CN" altLang="en-US">
                <a:latin typeface="仿宋" panose="02010609060101010101" charset="-122"/>
                <a:ea typeface="仿宋" panose="02010609060101010101" charset="-122"/>
                <a:cs typeface="仿宋" panose="02010609060101010101" charset="-122"/>
              </a:rPr>
              <a:t>四川绵阳</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近年来，</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省纪委监委协调相关部门，搭建基层监督系统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阳光三务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平台，规范和细化村社</a:t>
            </a:r>
            <a:r>
              <a:rPr lang="en-US" altLang="zh-CN">
                <a:latin typeface="黑体" panose="02010609060101010101" charset="-122"/>
                <a:ea typeface="黑体" panose="02010609060101010101" charset="-122"/>
                <a:cs typeface="黑体" panose="02010609060101010101" charset="-122"/>
              </a:rPr>
              <a:t>70</a:t>
            </a:r>
            <a:r>
              <a:rPr lang="zh-CN" altLang="en-US">
                <a:latin typeface="黑体" panose="02010609060101010101" charset="-122"/>
                <a:ea typeface="黑体" panose="02010609060101010101" charset="-122"/>
                <a:cs typeface="黑体" panose="02010609060101010101" charset="-122"/>
              </a:rPr>
              <a:t>个公开事项。村民在家中只需打开</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阳光三务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小程序，本村的党务、村（社）务、财务情况便一目了然。该平台运行一年多来，实现</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省</a:t>
            </a:r>
            <a:r>
              <a:rPr lang="en-US" altLang="zh-CN">
                <a:latin typeface="黑体" panose="02010609060101010101" charset="-122"/>
                <a:ea typeface="黑体" panose="02010609060101010101" charset="-122"/>
                <a:cs typeface="黑体" panose="02010609060101010101" charset="-122"/>
              </a:rPr>
              <a:t>16 233</a:t>
            </a:r>
            <a:r>
              <a:rPr lang="zh-CN" altLang="en-US">
                <a:latin typeface="黑体" panose="02010609060101010101" charset="-122"/>
                <a:ea typeface="黑体" panose="02010609060101010101" charset="-122"/>
                <a:cs typeface="黑体" panose="02010609060101010101" charset="-122"/>
              </a:rPr>
              <a:t>个村、社区全覆盖，注册人数超</a:t>
            </a:r>
            <a:r>
              <a:rPr lang="en-US" altLang="zh-CN">
                <a:latin typeface="黑体" panose="02010609060101010101" charset="-122"/>
                <a:ea typeface="黑体" panose="02010609060101010101" charset="-122"/>
                <a:cs typeface="黑体" panose="02010609060101010101" charset="-122"/>
              </a:rPr>
              <a:t>863</a:t>
            </a:r>
            <a:r>
              <a:rPr lang="zh-CN" altLang="en-US">
                <a:latin typeface="黑体" panose="02010609060101010101" charset="-122"/>
                <a:ea typeface="黑体" panose="02010609060101010101" charset="-122"/>
                <a:cs typeface="黑体" panose="02010609060101010101" charset="-122"/>
              </a:rPr>
              <a:t>万人，公开</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信息</a:t>
            </a:r>
            <a:r>
              <a:rPr lang="en-US" altLang="zh-CN">
                <a:latin typeface="黑体" panose="02010609060101010101" charset="-122"/>
                <a:ea typeface="黑体" panose="02010609060101010101" charset="-122"/>
                <a:cs typeface="黑体" panose="02010609060101010101" charset="-122"/>
              </a:rPr>
              <a:t>531</a:t>
            </a:r>
            <a:r>
              <a:rPr lang="zh-CN" altLang="en-US">
                <a:latin typeface="黑体" panose="02010609060101010101" charset="-122"/>
                <a:ea typeface="黑体" panose="02010609060101010101" charset="-122"/>
                <a:cs typeface="黑体" panose="02010609060101010101" charset="-122"/>
              </a:rPr>
              <a:t>万多条。</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阳光三务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平台（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是人民群众直接行使民主权利的生动实践</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便利了群众监督，提升了基层社会治理水平</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创新了基层群众性自治组织，扩大了基层民主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从根本上解决基层干部工作作风问题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150100" y="225933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63423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【解析】本题考查基层治理。村民在家中只需打开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阳光三务</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小程序，本村的党务、村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社</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务、财务情况便一目了然。可见，</a:t>
            </a:r>
            <a:r>
              <a:rPr lang="en-US" altLang="zh-CN" sz="1600">
                <a:latin typeface="黑体" panose="02010609060101010101" charset="-122"/>
                <a:ea typeface="黑体" panose="02010609060101010101" charset="-122"/>
                <a:cs typeface="黑体" panose="02010609060101010101" charset="-122"/>
                <a:sym typeface="+mn-ea"/>
              </a:rPr>
              <a:t>A</a:t>
            </a:r>
            <a:r>
              <a:rPr lang="zh-CN" altLang="en-US" sz="1600">
                <a:latin typeface="黑体" panose="02010609060101010101" charset="-122"/>
                <a:ea typeface="黑体" panose="02010609060101010101" charset="-122"/>
                <a:cs typeface="黑体" panose="02010609060101010101" charset="-122"/>
                <a:sym typeface="+mn-ea"/>
              </a:rPr>
              <a:t>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阳光三务</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平台便利了群众监督，提升了基层社会治理水平，是人民群众直接行使民主权利的生动实践，</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符合题意；</a:t>
            </a:r>
            <a:r>
              <a:rPr lang="en-US" altLang="zh-CN" sz="1600">
                <a:latin typeface="黑体" panose="02010609060101010101" charset="-122"/>
                <a:ea typeface="黑体" panose="02010609060101010101" charset="-122"/>
                <a:cs typeface="黑体" panose="02010609060101010101" charset="-122"/>
                <a:sym typeface="+mn-ea"/>
              </a:rPr>
              <a:t>A</a:t>
            </a:r>
            <a:r>
              <a:rPr lang="zh-CN" altLang="en-US" sz="1600">
                <a:latin typeface="黑体" panose="02010609060101010101" charset="-122"/>
                <a:ea typeface="黑体" panose="02010609060101010101" charset="-122"/>
                <a:cs typeface="黑体" panose="02010609060101010101" charset="-122"/>
                <a:sym typeface="+mn-ea"/>
              </a:rPr>
              <a:t>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阳光三务</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平台创新了基层民主的形式，而不是创新了基层群众性自治组织，</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a:t>
            </a:r>
            <a:r>
              <a:rPr lang="en-US" altLang="zh-CN" sz="1600">
                <a:latin typeface="黑体" panose="02010609060101010101" charset="-122"/>
                <a:ea typeface="黑体" panose="02010609060101010101" charset="-122"/>
                <a:cs typeface="黑体" panose="02010609060101010101" charset="-122"/>
                <a:sym typeface="+mn-ea"/>
              </a:rPr>
              <a:t>A</a:t>
            </a:r>
            <a:r>
              <a:rPr lang="zh-CN" altLang="en-US" sz="1600">
                <a:latin typeface="黑体" panose="02010609060101010101" charset="-122"/>
                <a:ea typeface="黑体" panose="02010609060101010101" charset="-122"/>
                <a:cs typeface="黑体" panose="02010609060101010101" charset="-122"/>
                <a:sym typeface="+mn-ea"/>
              </a:rPr>
              <a:t>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阳光三务</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平台有利于监督基层干部的工作作风，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从根本上解决基层干部工作作风问题</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夸大了该平台的作用，</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00266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16.[</a:t>
            </a:r>
            <a:r>
              <a:rPr lang="zh-CN" altLang="en-US">
                <a:latin typeface="仿宋" panose="02010609060101010101" charset="-122"/>
                <a:ea typeface="仿宋" panose="02010609060101010101" charset="-122"/>
                <a:cs typeface="仿宋" panose="02010609060101010101" charset="-122"/>
              </a:rPr>
              <a:t>山东济宁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高一检测</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材料一　</a:t>
            </a:r>
            <a:r>
              <a:rPr lang="en-US" altLang="zh-CN">
                <a:latin typeface="楷体" panose="02010609060101010101" charset="-122"/>
                <a:ea typeface="楷体" panose="02010609060101010101" charset="-122"/>
                <a:cs typeface="楷体" panose="02010609060101010101" charset="-122"/>
              </a:rPr>
              <a:t>2025</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3·15</a:t>
            </a:r>
            <a:r>
              <a:rPr lang="zh-CN" altLang="en-US">
                <a:latin typeface="楷体" panose="02010609060101010101" charset="-122"/>
                <a:ea typeface="楷体" panose="02010609060101010101" charset="-122"/>
                <a:cs typeface="楷体" panose="02010609060101010101" charset="-122"/>
              </a:rPr>
              <a:t>晚会曝光了部分商家的不良行为，包括虚假宣传、产品质量不合格等。事件曝光后，市场监管部门迅速展开行动，不仅对涉事企业进行调查处罚，还在全国范围内开展相关行业专项整治行动。同时，通过线上线下多种渠道，广泛收集消费者的意见和投诉，鼓励消费者积极参与监督。媒体持续跟踪报道，引发公众热议，形成强大舆论压力。</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材料二　健全充满活力的基层群众自治制度，辽宁某地积极探索创新。在党组织引领下，定期开展党员干部与群众的交流活动，了解民生需求，统筹调配人力、物力资源。依托村（居）民委员会，组织居民参与环境整治、社区文化建设等活动。通过民主选举选出有能力的干部，议事会中居民积极建言，村务公开透明，干部定期述职并接受问责，全方位提升了基层社会治理的实效性。</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）结合材料一，运用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人民民主专政的本质：人民当家作主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的知识，阐述我国</a:t>
            </a:r>
            <a:r>
              <a:rPr lang="en-US" altLang="zh-CN">
                <a:latin typeface="黑体" panose="02010609060101010101" charset="-122"/>
                <a:ea typeface="黑体" panose="02010609060101010101" charset="-122"/>
              </a:rPr>
              <a:t>3·15</a:t>
            </a:r>
            <a:r>
              <a:rPr lang="zh-CN" altLang="en-US">
                <a:latin typeface="黑体" panose="02010609060101010101" charset="-122"/>
                <a:ea typeface="黑体" panose="02010609060101010101" charset="-122"/>
              </a:rPr>
              <a:t>打假行动践行人民当家作主的举措。（</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）结合材料二，分析该地区探索基层治理创新对提升基层社会治理水平的重要意义。（</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542098"/>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zh-CN">
                <a:solidFill>
                  <a:srgbClr val="FF0000"/>
                </a:solidFill>
                <a:latin typeface="黑体" panose="02010609060101010101" charset="-122"/>
                <a:ea typeface="黑体" panose="02010609060101010101" charset="-122"/>
              </a:rPr>
              <a:t>(1)</a:t>
            </a:r>
            <a:r>
              <a:rPr lang="zh-CN" altLang="en-US">
                <a:solidFill>
                  <a:srgbClr val="FF0000"/>
                </a:solidFill>
                <a:latin typeface="黑体" panose="02010609060101010101" charset="-122"/>
                <a:ea typeface="黑体" panose="02010609060101010101" charset="-122"/>
              </a:rPr>
              <a:t>我国是人民民主专政的社会主义国家，人民当家作主是社会主义民主政治的本质和核心。</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市场监管部门开展打假行动，维护消费者合法权益，体现人民民主专政的国家性质，保障人民当家作主。</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通过多种渠道收集消费者意见和投诉，鼓励消费者参与监督，体现民主监督，使人民能切实参与社会事务管理，保障人民的知情权、参与权和监督权，彰显全过程人民民主的真实性和广泛性。</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媒体跟踪报道，形成舆论压力，促进打假行动深入开展，体现民主的全过程性，从民主监督等环节推动人民当家作主的落实。</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a:p>
            <a:pPr indent="0" fontAlgn="auto">
              <a:lnSpc>
                <a:spcPct val="150000"/>
              </a:lnSpc>
            </a:pPr>
            <a:r>
              <a:rPr lang="en-US" altLang="zh-CN">
                <a:solidFill>
                  <a:srgbClr val="FF0000"/>
                </a:solidFill>
                <a:latin typeface="黑体" panose="02010609060101010101" charset="-122"/>
                <a:ea typeface="黑体" panose="02010609060101010101" charset="-122"/>
              </a:rPr>
              <a:t>(2)</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加强党组织引领，发挥党总揽全局、协调各方的领导核心作用，为基层治理提供政治保障。</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依托村</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居</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民委员会组织居民参与活动，有利于激发基层群众参与治理的积极性，增强基层群众的民主意识和参与能力。</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民主选举有能力的干部，议事会中居民积极建言，村务公开透明，干部接受问责，有利于提高基层治理的科学性和民主性，提升基层社会治理的实效性，维护基层群众的合法权益。</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6</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人民当家作主</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274828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本问考查我国的国体、全过程人民民主。有效信息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3·15</a:t>
            </a:r>
            <a:r>
              <a:rPr lang="zh-CN" altLang="en-US">
                <a:latin typeface="黑体" panose="02010609060101010101" charset="-122"/>
                <a:ea typeface="黑体" panose="02010609060101010101" charset="-122"/>
                <a:cs typeface="黑体" panose="02010609060101010101" charset="-122"/>
              </a:rPr>
              <a:t>晚会曝光了部分商家的不良行为，事件曝光后，市场监管部门迅速展开行动，不仅对涉事企业进行调查处罚，还在全国范围内开展相关行业专项整治行动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可从我国的国家性质和本质角度分析说明。有效信息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：通过线上线下多种渠道，广泛收集消费者的意见和投诉，鼓励消费者积极参与监督。媒体持续跟踪报道，引发公众热议，形成强大舆论压力</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可从民主监督，保障人民的知情权、参与权和监督权，彰显全过程人民民主的真实性和广泛性角度分析说明。</a:t>
            </a:r>
            <a:endParaRPr lang="zh-CN" altLang="en-US">
              <a:latin typeface="黑体" panose="02010609060101010101" charset="-122"/>
              <a:ea typeface="黑体" panose="02010609060101010101" charset="-122"/>
              <a:cs typeface="黑体" panose="02010609060101010101" charset="-122"/>
            </a:endParaRPr>
          </a:p>
          <a:p>
            <a:pPr indent="0" algn="just" defTabSz="266700">
              <a:lnSpc>
                <a:spcPct val="120000"/>
              </a:lnSpc>
              <a:spcBef>
                <a:spcPct val="0"/>
              </a:spcBef>
              <a:spcAft>
                <a:spcPct val="0"/>
              </a:spcAft>
            </a:pP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本问考查党的领导、基层群众自治。</a:t>
            </a:r>
            <a:endParaRPr lang="zh-CN" altLang="en-US">
              <a:latin typeface="黑体" panose="02010609060101010101" charset="-122"/>
              <a:ea typeface="黑体" panose="02010609060101010101" charset="-122"/>
              <a:cs typeface="黑体" panose="02010609060101010101" charset="-122"/>
            </a:endParaRPr>
          </a:p>
          <a:p>
            <a:pPr indent="0" algn="just" defTabSz="266700">
              <a:lnSpc>
                <a:spcPct val="120000"/>
              </a:lnSpc>
              <a:spcBef>
                <a:spcPct val="0"/>
              </a:spcBef>
              <a:spcAft>
                <a:spcPct val="0"/>
              </a:spcAft>
            </a:pPr>
            <a:endParaRPr lang="zh-CN" altLang="en-US">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209040" y="3886835"/>
          <a:ext cx="9725660" cy="1998345"/>
        </p:xfrm>
        <a:graphic>
          <a:graphicData uri="http://schemas.openxmlformats.org/drawingml/2006/table">
            <a:tbl>
              <a:tblPr/>
              <a:tblGrid>
                <a:gridCol w="4862830"/>
                <a:gridCol w="4862830"/>
              </a:tblGrid>
              <a:tr h="181610">
                <a:tc>
                  <a:txBody>
                    <a:bodyPr/>
                    <a:p>
                      <a:pPr marL="0" indent="0" algn="ctr">
                        <a:spcBef>
                          <a:spcPct val="0"/>
                        </a:spcBef>
                        <a:spcAft>
                          <a:spcPct val="0"/>
                        </a:spcAft>
                      </a:pPr>
                      <a:r>
                        <a:rPr lang="zh-CN" sz="1400">
                          <a:latin typeface="黑体" panose="02010609060101010101" charset="-122"/>
                          <a:ea typeface="黑体" panose="02010609060101010101" charset="-122"/>
                        </a:rPr>
                        <a:t>材料信息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4546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在党组织引领下，</a:t>
                      </a:r>
                      <a:r>
                        <a:rPr lang="zh-CN" sz="1400">
                          <a:latin typeface="Times New Roman" panose="02020603050405020304"/>
                          <a:ea typeface="宋体" panose="02010600030101010101" pitchFamily="2" charset="-122"/>
                        </a:rPr>
                        <a:t>定期开展党员干部与群众的交流活动，了解民生需求，统筹调配人力、物力资源</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可运用党的领导的知识，从党的地位、作用角度分析说明</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6258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依托村</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居</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民委员会，组织居民参与环境整治、社区文化建设等活动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可运用基层群众自治的知识，从基层群众自治的意义角度分析说明</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2707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通过民主选举选出有能力的干部，议事会中居民积极建言，村务公开透明，干部定期述职并接受问责，全方位提升了基层社会治理的实效性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可运用基层群众自治的知识，从民主选举、民主决策角度分析说明</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17.[</a:t>
            </a:r>
            <a:r>
              <a:rPr lang="zh-CN" altLang="en-US">
                <a:latin typeface="楷体" panose="02010609060101010101" charset="-122"/>
                <a:ea typeface="楷体" panose="02010609060101010101" charset="-122"/>
                <a:cs typeface="楷体" panose="02010609060101010101" charset="-122"/>
              </a:rPr>
              <a:t>江苏宿迁</a:t>
            </a:r>
            <a:r>
              <a:rPr lang="en-US" altLang="zh-CN">
                <a:latin typeface="楷体" panose="02010609060101010101" charset="-122"/>
                <a:ea typeface="楷体" panose="02010609060101010101" charset="-122"/>
                <a:cs typeface="楷体" panose="02010609060101010101" charset="-122"/>
              </a:rPr>
              <a:t>2025</a:t>
            </a:r>
            <a:r>
              <a:rPr lang="zh-CN" altLang="en-US">
                <a:latin typeface="楷体" panose="02010609060101010101" charset="-122"/>
                <a:ea typeface="楷体" panose="02010609060101010101" charset="-122"/>
                <a:cs typeface="楷体" panose="02010609060101010101" charset="-122"/>
              </a:rPr>
              <a:t>高一调研</a:t>
            </a:r>
            <a:r>
              <a:rPr lang="en-US" altLang="zh-CN">
                <a:latin typeface="楷体" panose="02010609060101010101" charset="-122"/>
                <a:ea typeface="楷体" panose="02010609060101010101" charset="-122"/>
                <a:cs typeface="楷体"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能源保障和安全事关国计民生，是不可忽视的</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国之大者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。党的十八大以来，习近平总书记高度重视能源发展，先后作出一系列重要指示批示，为推动新时代能源高质量发展提供了根本遵循。从</a:t>
            </a:r>
            <a:r>
              <a:rPr lang="en-US" altLang="zh-CN">
                <a:latin typeface="楷体" panose="02010609060101010101" charset="-122"/>
                <a:ea typeface="楷体" panose="02010609060101010101" charset="-122"/>
                <a:cs typeface="楷体" panose="02010609060101010101" charset="-122"/>
              </a:rPr>
              <a:t>2006</a:t>
            </a:r>
            <a:r>
              <a:rPr lang="zh-CN" altLang="en-US">
                <a:latin typeface="楷体" panose="02010609060101010101" charset="-122"/>
                <a:ea typeface="楷体" panose="02010609060101010101" charset="-122"/>
                <a:cs typeface="楷体" panose="02010609060101010101" charset="-122"/>
              </a:rPr>
              <a:t>年到</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年，历经</a:t>
            </a:r>
            <a:r>
              <a:rPr lang="en-US" altLang="zh-CN">
                <a:latin typeface="楷体" panose="02010609060101010101" charset="-122"/>
                <a:ea typeface="楷体" panose="02010609060101010101" charset="-122"/>
                <a:cs typeface="楷体" panose="02010609060101010101" charset="-122"/>
              </a:rPr>
              <a:t>18</a:t>
            </a:r>
            <a:r>
              <a:rPr lang="zh-CN" altLang="en-US">
                <a:latin typeface="楷体" panose="02010609060101010101" charset="-122"/>
                <a:ea typeface="楷体" panose="02010609060101010101" charset="-122"/>
                <a:cs typeface="楷体" panose="02010609060101010101" charset="-122"/>
              </a:rPr>
              <a:t>年终于</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瓜熟蒂落</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结合材料，运用《政治与法治》的知识，分析《中华人民共和国能源法》的制定过程是如何彰显中国特色社会主义制度优势的。（8分）</a:t>
            </a:r>
            <a:endParaRPr lang="zh-CN" altLang="en-US">
              <a:latin typeface="黑体" panose="02010609060101010101" charset="-122"/>
              <a:ea typeface="黑体" panose="02010609060101010101" charset="-122"/>
            </a:endParaRPr>
          </a:p>
        </p:txBody>
      </p:sp>
      <p:graphicFrame>
        <p:nvGraphicFramePr>
          <p:cNvPr id="3" name="表格 2"/>
          <p:cNvGraphicFramePr/>
          <p:nvPr/>
        </p:nvGraphicFramePr>
        <p:xfrm>
          <a:off x="1189990" y="2914015"/>
          <a:ext cx="9958705" cy="1711960"/>
        </p:xfrm>
        <a:graphic>
          <a:graphicData uri="http://schemas.openxmlformats.org/drawingml/2006/table">
            <a:tbl>
              <a:tblPr/>
              <a:tblGrid>
                <a:gridCol w="9958705"/>
              </a:tblGrid>
              <a:tr h="308610">
                <a:tc>
                  <a:txBody>
                    <a:bodyPr/>
                    <a:p>
                      <a:pPr marL="0" indent="0" algn="ctr">
                        <a:spcBef>
                          <a:spcPct val="0"/>
                        </a:spcBef>
                        <a:spcAft>
                          <a:spcPct val="0"/>
                        </a:spcAft>
                      </a:pPr>
                      <a:r>
                        <a:rPr lang="en-US" altLang="zh-CN" sz="1400">
                          <a:latin typeface="Times New Roman" panose="02020603050405020304"/>
                          <a:ea typeface="楷体_GB2312"/>
                        </a:rPr>
                        <a:t>2006</a:t>
                      </a:r>
                      <a:r>
                        <a:rPr lang="zh-CN" sz="1400">
                          <a:latin typeface="楷体_GB2312"/>
                          <a:ea typeface="楷体_GB2312"/>
                        </a:rPr>
                        <a:t>年</a:t>
                      </a:r>
                      <a:r>
                        <a:rPr lang="en-US" altLang="zh-CN" sz="1400">
                          <a:latin typeface="Times New Roman" panose="02020603050405020304"/>
                          <a:ea typeface="楷体_GB2312"/>
                        </a:rPr>
                        <a:t>1</a:t>
                      </a:r>
                      <a:r>
                        <a:rPr lang="zh-CN" sz="1400">
                          <a:latin typeface="楷体_GB2312"/>
                          <a:ea typeface="楷体_GB2312"/>
                        </a:rPr>
                        <a:t>月，能源法起草小组成立。</a:t>
                      </a:r>
                      <a:r>
                        <a:rPr lang="en-US" altLang="zh-CN" sz="1400">
                          <a:latin typeface="Times New Roman" panose="02020603050405020304"/>
                          <a:ea typeface="楷体_GB2312"/>
                        </a:rPr>
                        <a:t>2007</a:t>
                      </a:r>
                      <a:r>
                        <a:rPr lang="zh-CN" sz="1400">
                          <a:latin typeface="楷体_GB2312"/>
                          <a:ea typeface="楷体_GB2312"/>
                        </a:rPr>
                        <a:t>年到</a:t>
                      </a:r>
                      <a:r>
                        <a:rPr lang="en-US" altLang="zh-CN" sz="1400">
                          <a:latin typeface="Times New Roman" panose="02020603050405020304"/>
                          <a:ea typeface="楷体_GB2312"/>
                        </a:rPr>
                        <a:t>2017</a:t>
                      </a:r>
                      <a:r>
                        <a:rPr lang="zh-CN" sz="1400">
                          <a:latin typeface="楷体_GB2312"/>
                          <a:ea typeface="楷体_GB2312"/>
                        </a:rPr>
                        <a:t>年，不断对能源法草案进行修改和完善</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09245">
                <a:tc>
                  <a:txBody>
                    <a:bodyPr/>
                    <a:p>
                      <a:pPr marL="0" indent="0" algn="ctr">
                        <a:spcBef>
                          <a:spcPct val="0"/>
                        </a:spcBef>
                        <a:spcAft>
                          <a:spcPct val="0"/>
                        </a:spcAft>
                      </a:pPr>
                      <a:r>
                        <a:rPr lang="en-US" altLang="zh-CN" sz="1400">
                          <a:latin typeface="Times New Roman" panose="02020603050405020304"/>
                          <a:ea typeface="楷体_GB2312"/>
                        </a:rPr>
                        <a:t>2020</a:t>
                      </a:r>
                      <a:r>
                        <a:rPr lang="zh-CN" sz="1400">
                          <a:latin typeface="楷体_GB2312"/>
                          <a:ea typeface="楷体_GB2312"/>
                        </a:rPr>
                        <a:t>年修改完善后的《中华人民共和国能源法（征求意见稿）》再次向社会公开征求意见</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67640">
                <a:tc>
                  <a:txBody>
                    <a:bodyPr/>
                    <a:p>
                      <a:pPr marL="0" indent="0" algn="ctr">
                        <a:spcBef>
                          <a:spcPct val="0"/>
                        </a:spcBef>
                        <a:spcAft>
                          <a:spcPct val="0"/>
                        </a:spcAft>
                      </a:pPr>
                      <a:r>
                        <a:rPr lang="zh-CN" sz="1400">
                          <a:latin typeface="楷体_GB2312"/>
                          <a:ea typeface="楷体_GB2312"/>
                        </a:rPr>
                        <a:t>制定《中华人民共和国能源法》被全国人大常委会列入</a:t>
                      </a:r>
                      <a:r>
                        <a:rPr lang="en-US" altLang="zh-CN" sz="1400">
                          <a:latin typeface="Times New Roman" panose="02020603050405020304"/>
                          <a:ea typeface="楷体_GB2312"/>
                        </a:rPr>
                        <a:t>2022</a:t>
                      </a:r>
                      <a:r>
                        <a:rPr lang="zh-CN" sz="1400">
                          <a:latin typeface="楷体_GB2312"/>
                          <a:ea typeface="楷体_GB2312"/>
                        </a:rPr>
                        <a:t>年度立法工作计划</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08610">
                <a:tc>
                  <a:txBody>
                    <a:bodyPr/>
                    <a:p>
                      <a:pPr marL="0" indent="0" algn="ctr">
                        <a:spcBef>
                          <a:spcPct val="0"/>
                        </a:spcBef>
                        <a:spcAft>
                          <a:spcPct val="0"/>
                        </a:spcAft>
                      </a:pPr>
                      <a:r>
                        <a:rPr lang="en-US" altLang="zh-CN" sz="1400">
                          <a:latin typeface="Times New Roman" panose="02020603050405020304"/>
                          <a:ea typeface="楷体_GB2312"/>
                        </a:rPr>
                        <a:t>2024</a:t>
                      </a:r>
                      <a:r>
                        <a:rPr lang="zh-CN" sz="1400">
                          <a:latin typeface="楷体_GB2312"/>
                          <a:ea typeface="楷体_GB2312"/>
                        </a:rPr>
                        <a:t>年</a:t>
                      </a:r>
                      <a:r>
                        <a:rPr lang="en-US" altLang="zh-CN" sz="1400">
                          <a:latin typeface="Times New Roman" panose="02020603050405020304"/>
                          <a:ea typeface="楷体_GB2312"/>
                        </a:rPr>
                        <a:t>1</a:t>
                      </a:r>
                      <a:r>
                        <a:rPr lang="zh-CN" sz="1400">
                          <a:latin typeface="楷体_GB2312"/>
                          <a:ea typeface="楷体_GB2312"/>
                        </a:rPr>
                        <a:t>月，国务院常务会议通过《中华人民共和国能源法（草案）》并提请全国人大常委会审议</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09245">
                <a:tc>
                  <a:txBody>
                    <a:bodyPr/>
                    <a:p>
                      <a:pPr marL="0" indent="0" algn="ctr">
                        <a:spcBef>
                          <a:spcPct val="0"/>
                        </a:spcBef>
                        <a:spcAft>
                          <a:spcPct val="0"/>
                        </a:spcAft>
                      </a:pPr>
                      <a:r>
                        <a:rPr lang="en-US" altLang="zh-CN" sz="1400">
                          <a:latin typeface="Times New Roman" panose="02020603050405020304"/>
                          <a:ea typeface="楷体_GB2312"/>
                        </a:rPr>
                        <a:t>2024</a:t>
                      </a:r>
                      <a:r>
                        <a:rPr lang="zh-CN" sz="1400">
                          <a:latin typeface="楷体_GB2312"/>
                          <a:ea typeface="楷体_GB2312"/>
                        </a:rPr>
                        <a:t>年</a:t>
                      </a:r>
                      <a:r>
                        <a:rPr lang="en-US" altLang="zh-CN" sz="1400">
                          <a:latin typeface="Times New Roman" panose="02020603050405020304"/>
                          <a:ea typeface="楷体_GB2312"/>
                        </a:rPr>
                        <a:t>4</a:t>
                      </a:r>
                      <a:r>
                        <a:rPr lang="zh-CN" sz="1400">
                          <a:latin typeface="楷体_GB2312"/>
                          <a:ea typeface="楷体_GB2312"/>
                        </a:rPr>
                        <a:t>月</a:t>
                      </a:r>
                      <a:r>
                        <a:rPr lang="en-US" altLang="zh-CN" sz="1400">
                          <a:latin typeface="Times New Roman" panose="02020603050405020304"/>
                          <a:ea typeface="楷体_GB2312"/>
                        </a:rPr>
                        <a:t>26</a:t>
                      </a:r>
                      <a:r>
                        <a:rPr lang="zh-CN" sz="1400">
                          <a:latin typeface="楷体_GB2312"/>
                          <a:ea typeface="楷体_GB2312"/>
                        </a:rPr>
                        <a:t>日，中国人大网公布《中华人民共和国能源法（草案）》，并向全社会公开征</a:t>
                      </a:r>
                      <a:r>
                        <a:rPr lang="zh-CN" sz="1400">
                          <a:latin typeface="Times New Roman" panose="02020603050405020304"/>
                          <a:ea typeface="楷体_GB2312"/>
                        </a:rPr>
                        <a:t>求意见</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08610">
                <a:tc>
                  <a:txBody>
                    <a:bodyPr/>
                    <a:p>
                      <a:pPr marL="0" indent="0" algn="ctr">
                        <a:spcBef>
                          <a:spcPct val="0"/>
                        </a:spcBef>
                        <a:spcAft>
                          <a:spcPct val="0"/>
                        </a:spcAft>
                      </a:pPr>
                      <a:r>
                        <a:rPr lang="en-US" altLang="zh-CN" sz="1400">
                          <a:latin typeface="Times New Roman" panose="02020603050405020304"/>
                          <a:ea typeface="楷体_GB2312"/>
                        </a:rPr>
                        <a:t>2024</a:t>
                      </a:r>
                      <a:r>
                        <a:rPr lang="zh-CN" sz="1400">
                          <a:latin typeface="楷体_GB2312"/>
                          <a:ea typeface="楷体_GB2312"/>
                        </a:rPr>
                        <a:t>年</a:t>
                      </a:r>
                      <a:r>
                        <a:rPr lang="en-US" altLang="zh-CN" sz="1400">
                          <a:latin typeface="Times New Roman" panose="02020603050405020304"/>
                          <a:ea typeface="楷体_GB2312"/>
                        </a:rPr>
                        <a:t>11</a:t>
                      </a:r>
                      <a:r>
                        <a:rPr lang="zh-CN" sz="1400">
                          <a:latin typeface="楷体_GB2312"/>
                          <a:ea typeface="楷体_GB2312"/>
                        </a:rPr>
                        <a:t>月</a:t>
                      </a:r>
                      <a:r>
                        <a:rPr lang="en-US" altLang="zh-CN" sz="1400">
                          <a:latin typeface="Times New Roman" panose="02020603050405020304"/>
                          <a:ea typeface="楷体_GB2312"/>
                        </a:rPr>
                        <a:t>8</a:t>
                      </a:r>
                      <a:r>
                        <a:rPr lang="zh-CN" sz="1400">
                          <a:latin typeface="楷体_GB2312"/>
                          <a:ea typeface="楷体_GB2312"/>
                        </a:rPr>
                        <a:t>日，十四届全国人大常委会第十二次会议表决通过《中华人民共和国能源法》。该法自</a:t>
                      </a:r>
                      <a:r>
                        <a:rPr lang="en-US" altLang="zh-CN" sz="1400">
                          <a:latin typeface="Times New Roman" panose="02020603050405020304"/>
                          <a:ea typeface="楷体_GB2312"/>
                        </a:rPr>
                        <a:t>2025</a:t>
                      </a:r>
                      <a:r>
                        <a:rPr lang="zh-CN" sz="1400">
                          <a:latin typeface="楷体_GB2312"/>
                          <a:ea typeface="楷体_GB2312"/>
                        </a:rPr>
                        <a:t>年</a:t>
                      </a:r>
                      <a:r>
                        <a:rPr lang="en-US" altLang="zh-CN" sz="1400">
                          <a:latin typeface="Times New Roman" panose="02020603050405020304"/>
                          <a:ea typeface="楷体_GB2312"/>
                        </a:rPr>
                        <a:t>1</a:t>
                      </a:r>
                      <a:r>
                        <a:rPr lang="zh-CN" sz="1400">
                          <a:latin typeface="楷体_GB2312"/>
                          <a:ea typeface="楷体_GB2312"/>
                        </a:rPr>
                        <a:t>月</a:t>
                      </a:r>
                      <a:r>
                        <a:rPr lang="en-US" altLang="zh-CN" sz="1400">
                          <a:latin typeface="Times New Roman" panose="02020603050405020304"/>
                          <a:ea typeface="楷体_GB2312"/>
                        </a:rPr>
                        <a:t>1</a:t>
                      </a:r>
                      <a:r>
                        <a:rPr lang="zh-CN" sz="1400">
                          <a:latin typeface="楷体_GB2312"/>
                          <a:ea typeface="楷体_GB2312"/>
                        </a:rPr>
                        <a:t>日起施行</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是中国特色社会主义事业的领导核心，中国共产党领导是中国特色社会主义最本质的特征，是中国特色社会主义制度的最大优势。党的十八大以来，习近平总书记高度重视能源发展，先后作出一系列重要指示批示，体现了党的领导。</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人民代表大会制度是我国的根本政治制度，全国人大行使立法权，坚持民主集中制，体现了人民代表大会制度的优越性。</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我国是人民民主专政的社会主义国家，本质是人民当家作主，法律制定中坚持以人民为中心，法律草案向社会公开征求意见，坚持和发展全过程人民民主，维护了人民的根本利益。</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《中华人民共和国能源法》的制定过程彰显了党的领导、人民当家作主、依法治国的有机统一，推进国家治理体系和治理能力现代化。</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341249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【解析】本题考查全过程人民民主、党的领导。关键信息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：党的十八大以来，习近平总书记高度重视能源发展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为推动新时代能源高质量发展提供了根本遵循</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可联系中国共产党的地位和作用。关键信息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：制定《中华人民共和国能源法》被全国人大常委会列入</a:t>
            </a:r>
            <a:r>
              <a:rPr lang="en-US" altLang="zh-CN">
                <a:latin typeface="黑体" panose="02010609060101010101" charset="-122"/>
                <a:ea typeface="黑体" panose="02010609060101010101" charset="-122"/>
                <a:cs typeface="黑体" panose="02010609060101010101" charset="-122"/>
              </a:rPr>
              <a:t>2022</a:t>
            </a:r>
            <a:r>
              <a:rPr lang="zh-CN" altLang="en-US">
                <a:latin typeface="黑体" panose="02010609060101010101" charset="-122"/>
                <a:ea typeface="黑体" panose="02010609060101010101" charset="-122"/>
                <a:cs typeface="黑体" panose="02010609060101010101" charset="-122"/>
              </a:rPr>
              <a:t>年度立法工作计划；</a:t>
            </a:r>
            <a:r>
              <a:rPr lang="en-US" altLang="zh-CN">
                <a:latin typeface="黑体" panose="02010609060101010101" charset="-122"/>
                <a:ea typeface="黑体" panose="02010609060101010101" charset="-122"/>
                <a:cs typeface="黑体" panose="02010609060101010101" charset="-122"/>
              </a:rPr>
              <a:t>2024</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月，国务院常务会议通过《中华人民共和国能源法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草案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》并提请全国人大常委会审议；</a:t>
            </a:r>
            <a:r>
              <a:rPr lang="en-US" altLang="zh-CN">
                <a:latin typeface="黑体" panose="02010609060101010101" charset="-122"/>
                <a:ea typeface="黑体" panose="02010609060101010101" charset="-122"/>
                <a:cs typeface="黑体" panose="02010609060101010101" charset="-122"/>
              </a:rPr>
              <a:t>2024</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11</a:t>
            </a:r>
            <a:r>
              <a:rPr lang="zh-CN" altLang="en-US">
                <a:latin typeface="黑体" panose="02010609060101010101" charset="-122"/>
                <a:ea typeface="黑体" panose="02010609060101010101" charset="-122"/>
                <a:cs typeface="黑体" panose="02010609060101010101" charset="-122"/>
              </a:rPr>
              <a:t>月，十四届全国人大常委会第十二次会议表决通过《中华人民共和国能源法》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可联系人民代表大会制度、全国人大行使立法权，坚持民主集中制。关键信息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：中国人大网公布《中华人民共和国能源法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草案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》，并向全社会公开征求意见</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可联系我国国家性质及其本质、发展全过程人民民主。关键信息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：习近平总书记高度重视能源发展，先后作出一系列重要指示批示；向社会公开征求意见；十四届全国人大常委会第十二次会议表决通过《中华人民共和国能源法》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可联系坚持党的领导、人民当家作主、依法治国的有机统一。</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18.[</a:t>
            </a:r>
            <a:r>
              <a:rPr lang="zh-CN" altLang="en-US" sz="1600">
                <a:latin typeface="仿宋" panose="02010609060101010101" charset="-122"/>
                <a:ea typeface="仿宋" panose="02010609060101010101" charset="-122"/>
                <a:cs typeface="仿宋" panose="02010609060101010101" charset="-122"/>
              </a:rPr>
              <a:t>甘肃临夏</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高一质监</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视角一：</a:t>
            </a:r>
            <a:r>
              <a:rPr lang="en-US" altLang="zh-CN" sz="1600">
                <a:latin typeface="楷体" panose="02010609060101010101" charset="-122"/>
                <a:ea typeface="楷体" panose="02010609060101010101" charset="-122"/>
                <a:cs typeface="楷体" panose="02010609060101010101" charset="-122"/>
              </a:rPr>
              <a:t>“1</a:t>
            </a:r>
            <a:r>
              <a:rPr lang="zh-CN" altLang="en-US" sz="1600">
                <a:latin typeface="楷体" panose="02010609060101010101" charset="-122"/>
                <a:ea typeface="楷体" panose="02010609060101010101" charset="-122"/>
                <a:cs typeface="楷体" panose="02010609060101010101" charset="-122"/>
              </a:rPr>
              <a:t>＋</a:t>
            </a:r>
            <a:r>
              <a:rPr lang="en-US" altLang="zh-CN" sz="1600">
                <a:latin typeface="楷体" panose="02010609060101010101" charset="-122"/>
                <a:ea typeface="楷体" panose="02010609060101010101" charset="-122"/>
                <a:cs typeface="楷体" panose="02010609060101010101" charset="-122"/>
              </a:rPr>
              <a:t>5</a:t>
            </a:r>
            <a:r>
              <a:rPr lang="zh-CN" altLang="en-US" sz="1600">
                <a:latin typeface="楷体" panose="02010609060101010101" charset="-122"/>
                <a:ea typeface="楷体" panose="02010609060101010101" charset="-122"/>
                <a:cs typeface="楷体" panose="02010609060101010101" charset="-122"/>
              </a:rPr>
              <a:t>＋</a:t>
            </a:r>
            <a:r>
              <a:rPr lang="en-US" altLang="zh-CN" sz="1600">
                <a:latin typeface="楷体" panose="02010609060101010101" charset="-122"/>
                <a:ea typeface="楷体" panose="02010609060101010101" charset="-122"/>
                <a:cs typeface="楷体" panose="02010609060101010101" charset="-122"/>
              </a:rPr>
              <a:t>N”</a:t>
            </a:r>
            <a:r>
              <a:rPr lang="zh-CN" altLang="en-US" sz="1600">
                <a:latin typeface="楷体" panose="02010609060101010101" charset="-122"/>
                <a:ea typeface="楷体" panose="02010609060101010101" charset="-122"/>
                <a:cs typeface="楷体" panose="02010609060101010101" charset="-122"/>
              </a:rPr>
              <a:t>体系激活治理新动能</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吴王庙村探索构建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党组织领导、社会协同、公众参与</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的治理新格局。吸纳老党员、乡贤等</a:t>
            </a:r>
            <a:r>
              <a:rPr lang="en-US" altLang="zh-CN" sz="1600">
                <a:latin typeface="楷体" panose="02010609060101010101" charset="-122"/>
                <a:ea typeface="楷体" panose="02010609060101010101" charset="-122"/>
                <a:cs typeface="楷体" panose="02010609060101010101" charset="-122"/>
              </a:rPr>
              <a:t>15</a:t>
            </a:r>
            <a:r>
              <a:rPr lang="zh-CN" altLang="en-US" sz="1600">
                <a:latin typeface="楷体" panose="02010609060101010101" charset="-122"/>
                <a:ea typeface="楷体" panose="02010609060101010101" charset="-122"/>
                <a:cs typeface="楷体" panose="02010609060101010101" charset="-122"/>
              </a:rPr>
              <a:t>人组建专业队伍，建立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定岗定责定酬</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管理机制，推动环境治理专业化。</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en-US"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视角二：</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五心工作法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化解矛盾促和谐</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退休支部书记带领调解队伍，运用</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热心接待、细心倾听、耐心疏导、匠心解题、公心裁决</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的工作体系，成功化解宅基地纠纷等矛盾，真正实现</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小事不出村，矛盾不上交</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en-US"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视角三：文化赋能培育文明新风尚</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吴王庙村成立诗词楹联协会，组织开展廉政建设、乡村振兴等专题活动。通过</a:t>
            </a:r>
            <a:r>
              <a:rPr lang="en-US" altLang="zh-CN" sz="1600">
                <a:latin typeface="楷体" panose="02010609060101010101" charset="-122"/>
                <a:ea typeface="楷体" panose="02010609060101010101" charset="-122"/>
                <a:cs typeface="楷体" panose="02010609060101010101" charset="-122"/>
              </a:rPr>
              <a:t>“15</a:t>
            </a:r>
            <a:r>
              <a:rPr lang="zh-CN" altLang="en-US" sz="1600">
                <a:latin typeface="楷体" panose="02010609060101010101" charset="-122"/>
                <a:ea typeface="楷体" panose="02010609060101010101" charset="-122"/>
                <a:cs typeface="楷体" panose="02010609060101010101" charset="-122"/>
              </a:rPr>
              <a:t>分钟文化服务圈</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，老年幸福食堂嵌入</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银龄讲堂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，儿童之家开设</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四点半课堂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，让文化服务融入日常生活。</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治村有道春风暖</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，如今的吴王庙村不仅实现了环境大变样，更通过治理创新走出了一条具有特色的乡村振兴之路，为推进基层治理现代化提供更多鲜活经验。</a:t>
            </a:r>
            <a:r>
              <a:rPr lang="zh-CN" altLang="en-US" sz="1600">
                <a:latin typeface="黑体" panose="02010609060101010101" charset="-122"/>
                <a:ea typeface="黑体" panose="02010609060101010101" charset="-122"/>
              </a:rPr>
              <a:t>结合材料，运用《政治与法治》知识，分析该村为推进基层治理现代化提供了哪些鲜活经验。（</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坚持党的领导，发挥基层党组织的战斗堡垒作用和共产党员的先锋模范作用，为基层治理提供政治保证和组织保证。</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坚持共建共治共享，调动人民群众参与基层治理的积极性，打造多元共治新格局。</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创新基层治理方式，健全矛盾纠纷化解机制，建设和谐乡村。</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坚持依法治村与以德治村相结合，提高村民法治意识和道德修养，培育乡村文明新风尚。</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374459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【解析】本题考查基层群众自治制度。有效信息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：吴王庙村探索构建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党组织领导、社会协同、公众参与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的治理新格局。吸纳老党员、乡贤等</a:t>
            </a:r>
            <a:r>
              <a:rPr lang="en-US" altLang="zh-CN">
                <a:latin typeface="黑体" panose="02010609060101010101" charset="-122"/>
                <a:ea typeface="黑体" panose="02010609060101010101" charset="-122"/>
                <a:cs typeface="黑体" panose="02010609060101010101" charset="-122"/>
              </a:rPr>
              <a:t>15</a:t>
            </a:r>
            <a:r>
              <a:rPr lang="zh-CN" altLang="en-US">
                <a:latin typeface="黑体" panose="02010609060101010101" charset="-122"/>
                <a:ea typeface="黑体" panose="02010609060101010101" charset="-122"/>
                <a:cs typeface="黑体" panose="02010609060101010101" charset="-122"/>
              </a:rPr>
              <a:t>人组建专业队伍，建立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定岗定责定酬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管理机制，推动环境治理专业化</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可从党的领导角度，说明当地坚持贯彻党的领导核心地位，发挥基层党组织的战斗堡垒作用和共产党员的先锋模范作用，为基层治理保驾护航。有效信息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：退休支部书记带领调解队伍，运用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热心接待、细心倾听、耐心疏导、匠心解题、公心裁决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的工作体系，成功化解宅基地纠纷等矛盾，真正实现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小事不出村，矛盾不上交</a:t>
            </a:r>
            <a:r>
              <a:rPr lang="en-US" altLang="zh-CN">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可从民主管理角度，说明当地充分调动村民民主管理的积极性，形成治理合力，打造多元共治新格局。有效信息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：吴王庙村成立诗词楹联协会，组织开展廉政建设、乡村振兴等专题活动。通过</a:t>
            </a:r>
            <a:r>
              <a:rPr lang="en-US" altLang="zh-CN">
                <a:latin typeface="黑体" panose="02010609060101010101" charset="-122"/>
                <a:ea typeface="黑体" panose="02010609060101010101" charset="-122"/>
                <a:cs typeface="黑体" panose="02010609060101010101" charset="-122"/>
              </a:rPr>
              <a:t>“15</a:t>
            </a:r>
            <a:r>
              <a:rPr lang="zh-CN" altLang="en-US">
                <a:latin typeface="黑体" panose="02010609060101010101" charset="-122"/>
                <a:ea typeface="黑体" panose="02010609060101010101" charset="-122"/>
                <a:cs typeface="黑体" panose="02010609060101010101" charset="-122"/>
              </a:rPr>
              <a:t>分钟文化服务圈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，老年幸福食堂嵌入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银龄讲堂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，儿童之家开设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四点半课堂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，让文化服务融入日常生活</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可从创新基层治理方式角度，说明该村积极探索基层治理新横式，以多种方式化解基层矛盾，促进依法治村与以德治村相结合，有效推进基层治理现代化。</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真题上分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6144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江西</a:t>
            </a:r>
            <a:r>
              <a:rPr lang="en-US" altLang="zh-CN">
                <a:latin typeface="仿宋" panose="02010609060101010101" charset="-122"/>
                <a:ea typeface="仿宋" panose="02010609060101010101" charset="-122"/>
                <a:cs typeface="仿宋" panose="02010609060101010101" charset="-122"/>
              </a:rPr>
              <a:t>2024·5]</a:t>
            </a:r>
            <a:r>
              <a:rPr lang="zh-CN" altLang="en-US">
                <a:latin typeface="黑体" panose="02010609060101010101" charset="-122"/>
                <a:ea typeface="黑体" panose="02010609060101010101" charset="-122"/>
              </a:rPr>
              <a:t>某村整合老祠堂等闲置资源搭建说事平台，让村民有地方自行调处矛盾纠纷，动员组织退伍军人、热心村民等，打造一支办事公道的说事员队伍，通过村组推荐、支部把关、乡镇审核选树先进典型，鼓励村民参与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文明家庭户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等评选活动，营造了崇德向善的氛围。该村的做法（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体现了政府领导和支持基层自治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扩大了人民群众的民主权利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丰富了基层群众自我管理形式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彰显了全过程人民民主的优越性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21240" y="21266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44245" y="4551045"/>
            <a:ext cx="1004887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【解析】本题考查基层群众自治制度。由材料可知，该村通过搭建说事平台、打造说事员队伍、选树先进典型、评选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文明家庭户</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等举措，让村民自我管理的形式更加多样，</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正确。该村搭建平台，让村民通过各种途径和形式，管理社会事务，通过有序政治参与解决人民需要解决的问题，说明全过程人民民主是最广泛、最真实、最管用的民主，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正确。党在基层治理中发挥领导作用，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错误。人民群众的民主权利是由宪法和法律明确规定的，不能随意扩大或者缩小，</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05815" y="1049655"/>
            <a:ext cx="10659745" cy="5125720"/>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重庆</a:t>
            </a:r>
            <a:r>
              <a:rPr lang="en-US" altLang="zh-CN">
                <a:latin typeface="仿宋" panose="02010609060101010101" charset="-122"/>
                <a:ea typeface="仿宋" panose="02010609060101010101" charset="-122"/>
                <a:cs typeface="仿宋" panose="02010609060101010101" charset="-122"/>
              </a:rPr>
              <a:t>2024·10]</a:t>
            </a:r>
            <a:r>
              <a:rPr lang="zh-CN" altLang="en-US">
                <a:latin typeface="黑体" panose="02010609060101010101" charset="-122"/>
                <a:ea typeface="黑体" panose="02010609060101010101" charset="-122"/>
              </a:rPr>
              <a:t>全国人大代表一头连着我国最高国家权力机关，一头连着广大人民群众。</a:t>
            </a:r>
            <a:r>
              <a:rPr lang="en-US" altLang="zh-CN">
                <a:latin typeface="黑体" panose="02010609060101010101" charset="-122"/>
                <a:ea typeface="黑体" panose="02010609060101010101" charset="-122"/>
              </a:rPr>
              <a:t>2023</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月，全国人大常委会新设立代表工作委员会。该机构成立以来，实现了统筹管理全国人大代表议案建议工作的若干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首次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（如表）。全国人大常委会设立代表工作委员会（　　）</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为全国人大代表提出议案建议提供了体制保障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使其承担审议办理全国人大代表议案建议的专门职责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适应了全国人大代表议案建议工作高质量发展的需求</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有利于将人民群众的智慧转化为推动国家发展的政策措施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500620" y="17957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nvGraphicFramePr>
        <p:xfrm>
          <a:off x="1412240" y="2303145"/>
          <a:ext cx="9260840" cy="1925955"/>
        </p:xfrm>
        <a:graphic>
          <a:graphicData uri="http://schemas.openxmlformats.org/drawingml/2006/table">
            <a:tbl>
              <a:tblPr/>
              <a:tblGrid>
                <a:gridCol w="1354455"/>
                <a:gridCol w="7906385"/>
              </a:tblGrid>
              <a:tr h="550545">
                <a:tc>
                  <a:txBody>
                    <a:bodyPr/>
                    <a:p>
                      <a:pPr marL="0" indent="0" algn="ctr">
                        <a:spcBef>
                          <a:spcPct val="0"/>
                        </a:spcBef>
                        <a:spcAft>
                          <a:spcPct val="0"/>
                        </a:spcAft>
                      </a:pPr>
                      <a:r>
                        <a:rPr lang="en-US" altLang="zh-CN" sz="1400">
                          <a:latin typeface="Arial" panose="020B0604020202020204"/>
                          <a:ea typeface="黑体" panose="02010609060101010101" charset="-122"/>
                        </a:rPr>
                        <a:t>2023</a:t>
                      </a:r>
                      <a:r>
                        <a:rPr lang="zh-CN" sz="1400">
                          <a:latin typeface="黑体" panose="02010609060101010101" charset="-122"/>
                          <a:ea typeface="黑体" panose="02010609060101010101" charset="-122"/>
                        </a:rPr>
                        <a:t>年</a:t>
                      </a:r>
                      <a:r>
                        <a:rPr lang="en-US" altLang="zh-CN" sz="1400">
                          <a:latin typeface="Arial" panose="020B0604020202020204"/>
                          <a:ea typeface="黑体" panose="02010609060101010101" charset="-122"/>
                        </a:rPr>
                        <a:t>9</a:t>
                      </a:r>
                      <a:r>
                        <a:rPr lang="zh-CN" sz="1400">
                          <a:latin typeface="黑体" panose="02010609060101010101" charset="-122"/>
                          <a:ea typeface="黑体" panose="02010609060101010101" charset="-122"/>
                        </a:rPr>
                        <a:t>月</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首次召开代表建议办理推进会，督促各承办单位按时保质办理代表建议</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24865">
                <a:tc>
                  <a:txBody>
                    <a:bodyPr/>
                    <a:p>
                      <a:pPr marL="0" indent="0" algn="ctr">
                        <a:spcBef>
                          <a:spcPct val="0"/>
                        </a:spcBef>
                        <a:spcAft>
                          <a:spcPct val="0"/>
                        </a:spcAft>
                      </a:pPr>
                      <a:r>
                        <a:rPr lang="en-US" altLang="zh-CN" sz="1400">
                          <a:latin typeface="Arial" panose="020B0604020202020204"/>
                          <a:ea typeface="黑体" panose="02010609060101010101" charset="-122"/>
                        </a:rPr>
                        <a:t>2023</a:t>
                      </a:r>
                      <a:r>
                        <a:rPr lang="zh-CN" sz="1400">
                          <a:latin typeface="黑体" panose="02010609060101010101" charset="-122"/>
                          <a:ea typeface="黑体" panose="02010609060101010101" charset="-122"/>
                        </a:rPr>
                        <a:t>年</a:t>
                      </a:r>
                      <a:r>
                        <a:rPr lang="en-US" altLang="zh-CN" sz="1400">
                          <a:latin typeface="Arial" panose="020B0604020202020204"/>
                          <a:ea typeface="黑体" panose="02010609060101010101" charset="-122"/>
                        </a:rPr>
                        <a:t>10</a:t>
                      </a:r>
                      <a:r>
                        <a:rPr lang="zh-CN" sz="1400">
                          <a:latin typeface="黑体" panose="02010609060101010101" charset="-122"/>
                          <a:ea typeface="黑体" panose="02010609060101010101" charset="-122"/>
                        </a:rPr>
                        <a:t>月</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首次召开代表议案建议分析座谈会，引导各承办单位充分发挥议案建议在全面深化改革、解决群众反映</a:t>
                      </a:r>
                      <a:r>
                        <a:rPr lang="zh-CN" sz="1400">
                          <a:latin typeface="Times New Roman" panose="02020603050405020304"/>
                          <a:ea typeface="宋体" panose="02010600030101010101" pitchFamily="2" charset="-122"/>
                        </a:rPr>
                        <a:t>难题中的作用</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0545">
                <a:tc>
                  <a:txBody>
                    <a:bodyPr/>
                    <a:p>
                      <a:pPr marL="0" indent="0" algn="ctr">
                        <a:spcBef>
                          <a:spcPct val="0"/>
                        </a:spcBef>
                        <a:spcAft>
                          <a:spcPct val="0"/>
                        </a:spcAft>
                      </a:pPr>
                      <a:r>
                        <a:rPr lang="en-US" altLang="zh-CN" sz="1400">
                          <a:latin typeface="Arial" panose="020B0604020202020204"/>
                          <a:ea typeface="黑体" panose="02010609060101010101" charset="-122"/>
                        </a:rPr>
                        <a:t>2024</a:t>
                      </a:r>
                      <a:r>
                        <a:rPr lang="zh-CN" sz="1400">
                          <a:latin typeface="黑体" panose="02010609060101010101" charset="-122"/>
                          <a:ea typeface="黑体" panose="02010609060101010101" charset="-122"/>
                        </a:rPr>
                        <a:t>年</a:t>
                      </a:r>
                      <a:r>
                        <a:rPr lang="en-US" altLang="zh-CN" sz="1400">
                          <a:latin typeface="Arial" panose="020B0604020202020204"/>
                          <a:ea typeface="黑体" panose="02010609060101010101" charset="-122"/>
                        </a:rPr>
                        <a:t>2</a:t>
                      </a:r>
                      <a:r>
                        <a:rPr lang="zh-CN" sz="1400">
                          <a:latin typeface="黑体" panose="02010609060101010101" charset="-122"/>
                          <a:ea typeface="黑体" panose="02010609060101010101" charset="-122"/>
                        </a:rPr>
                        <a:t>月</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根据代表议案建议落实转化情况，首次发布</a:t>
                      </a:r>
                      <a:r>
                        <a:rPr lang="en-US" altLang="zh-CN" sz="1400">
                          <a:latin typeface="Times New Roman" panose="02020603050405020304"/>
                          <a:ea typeface="宋体" panose="02010600030101010101" pitchFamily="2" charset="-122"/>
                        </a:rPr>
                        <a:t>10</a:t>
                      </a:r>
                      <a:r>
                        <a:rPr lang="zh-CN" sz="1400">
                          <a:latin typeface="宋体" panose="02010600030101010101" pitchFamily="2" charset="-122"/>
                          <a:ea typeface="宋体" panose="02010600030101010101" pitchFamily="2" charset="-122"/>
                        </a:rPr>
                        <a:t>个高质量审议办理的典型案例</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404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湖南衡阳一中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中国式民主，是在各种观点看法之间的交流协商基础上形成的被各方所接受认可的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更佳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方案，保障人民通过各种途径和形式管理国家和社会事务、管理经济和文化事业，成为国家、社会和自己命运的主人。由此可见，中国式民主（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具有独特优势，能有效消除不同阶层间的利益差异</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广泛凝聚社会共识，能够化解社会矛盾促进团结发展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能够贯彻少数服从多数的独有原则，是最广泛的民主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提高了人民的政治参与热情，是形式民主和实质民主的统一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047865" y="21259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020" y="4530090"/>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【解析】本题考查全过程人民民主的特点。中国式民主能有效化解矛盾，凝聚共识，但不能消除不同阶层间的利益差异，</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错误；材料中指出中国式民主，是在各种观点看法之间的交流协商基础上形成的被各方所接受认可的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更佳</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方案，保障人民成为国家、社会和自己命运的主人，由此可见，中国式民主广泛凝聚社会共识，能够化解社会矛盾促进团结发展，提高了人民的政治参与热情，是形式民主和实质民主的统一，</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正确；少数服从多数的原则是民主的普遍原则，不是社会主义民主独有的，</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05815" y="2646045"/>
            <a:ext cx="10815320"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【解析】本题考查人民代表大会制度。代表工作委员会督促办理代表建议、分析代表议案建议、发布高质量审议办理典型案例，有助于推动代表议案建议工作高质量发展，</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正确；人大代表的议案集中了民智、反映了民意，代表工作委员会督促落实代表建议，有利于将人民群众的智慧转化为推动国家发展的政策措施，</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正确；代表工作委员会是全国人大常委会的工作机构，不提供体制保障，</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排除；代表工作委员会负责全国人大代表议案建议工作的统筹管理，但它还有许多其他职责，审理办理全国人大代表的议案建议不是其专门职责，</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05815" y="112712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a:t>
            </a:r>
            <a:r>
              <a:rPr lang="en-US" altLang="zh-CN">
                <a:latin typeface="仿宋" panose="02010609060101010101" charset="-122"/>
                <a:ea typeface="仿宋" panose="02010609060101010101" charset="-122"/>
                <a:cs typeface="仿宋" panose="02010609060101010101" charset="-122"/>
              </a:rPr>
              <a:t>2025·7]</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煮米茶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是某乡的传统习俗，每当米茶煮起，群众聚得最齐。该乡人大因势利导，组建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流动茶馆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，群众一边喝着热腾腾的米茶，一边发表对地方立法草案的意见建议，人大代表将收集到的信息及时反馈，从而打通立法建议采集的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最后一公里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。组建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流动茶馆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激发了基层群众参与立法的热情</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扩大了基层群众参与立法的权利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丰富了人大代表联系群众的形式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加强了人大代表履职能力的建设</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236075" y="18776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16730"/>
            <a:ext cx="1066990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【解析】本题考查人大代表的职权和义务。该乡人大组建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流动茶馆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，群众一边喝米茶一边发表对地方立法草案的意见建议，接地气又高效，极大地调动广大群众积极参与立法的热情和积极性，</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符合题意。某乡人大因势利导，通过组建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流动茶馆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，将群众意见建议及时征集反馈，采取多种方式听取意见和建议，丰富了人大代表联系群众的形式，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符合题意。公民的权利由宪法法律予以明确规定，不能随意扩大或缩小，</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错误。加强人大代表履职能力的建设指的是通过对人大代表进行教育培训、监督管理、激励考核等，以提高人大代表的能力，材料强调密切人大代表与群众联系，未涉及履职能力建设，</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8075"/>
            <a:ext cx="10659745" cy="353441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山东</a:t>
            </a:r>
            <a:r>
              <a:rPr lang="en-US" altLang="zh-CN" sz="1600">
                <a:latin typeface="仿宋" panose="02010609060101010101" charset="-122"/>
                <a:ea typeface="仿宋" panose="02010609060101010101" charset="-122"/>
                <a:cs typeface="仿宋" panose="02010609060101010101" charset="-122"/>
              </a:rPr>
              <a:t>2024·6]</a:t>
            </a:r>
            <a:r>
              <a:rPr lang="zh-CN" altLang="en-US" sz="1600">
                <a:latin typeface="黑体" panose="02010609060101010101" charset="-122"/>
                <a:ea typeface="黑体" panose="02010609060101010101" charset="-122"/>
              </a:rPr>
              <a:t>近年来，我国不断加强未成年人网络保护工作。</a:t>
            </a: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r>
              <a:rPr lang="zh-CN" altLang="en-US" sz="1600">
                <a:latin typeface="黑体" panose="02010609060101010101" charset="-122"/>
                <a:ea typeface="黑体" panose="02010609060101010101" charset="-122"/>
              </a:rPr>
              <a:t>据材料，下列推断正确的是（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西藏自治区人民政府可以通过制定行政法规贯彻国务院相关规定</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《实施办法》为西藏自治区自治机关行使检察权提供了法律依据</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网络服务提供者应依据法律规范加强自我管理以保障未成年人合法权益</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地方各级人民政府在未成年人网络保护工作中对同级人大和上级人民政府负责</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3476625" y="24650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39470" y="4582160"/>
            <a:ext cx="106159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【解析】本题考查民族区域自治制度。西藏自治区的人民政府可以制定的是地方政府规章，行政法规由国务院制定，</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错误。人民检察院依法独立行使检察权，且自治区的自治机关是人民代表大会和人民政府，不包括检察院，无法行使检察权，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监督网络产品和服务提供者履行预防未成年人沉迷网络的义务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说明网络服务提供者应依据法律规范加强自我管理以保障未成年人合法权益，</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符合题意。地方各级人民政府在工作中对本级人民代表大会和上一级国家行政机关负责并报告工作，</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nvGraphicFramePr>
        <p:xfrm>
          <a:off x="1129030" y="1656080"/>
          <a:ext cx="9020810" cy="929005"/>
        </p:xfrm>
        <a:graphic>
          <a:graphicData uri="http://schemas.openxmlformats.org/drawingml/2006/table">
            <a:tbl>
              <a:tblPr/>
              <a:tblGrid>
                <a:gridCol w="9020810"/>
              </a:tblGrid>
              <a:tr h="929005">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2023</a:t>
                      </a:r>
                      <a:r>
                        <a:rPr lang="zh-CN" sz="1400">
                          <a:latin typeface="宋体" panose="02010600030101010101" pitchFamily="2" charset="-122"/>
                          <a:ea typeface="宋体" panose="02010600030101010101" pitchFamily="2" charset="-122"/>
                        </a:rPr>
                        <a:t>年国务院公布的《未成年人网络保护条例》规定，</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地方</a:t>
                      </a:r>
                      <a:r>
                        <a:rPr lang="zh-CN" sz="1400">
                          <a:latin typeface="Times New Roman" panose="02020603050405020304"/>
                          <a:ea typeface="宋体" panose="02010600030101010101" pitchFamily="2" charset="-122"/>
                        </a:rPr>
                        <a:t>各级人民政府和县级以上有关部门违反本条例规定，不履行未成年人网络保护职责的，由其上级机关责令改正</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a:t>
                      </a:r>
                      <a:endParaRPr lang="zh-CN" sz="1400">
                        <a:latin typeface="Times New Roman" panose="02020603050405020304"/>
                        <a:ea typeface="宋体" panose="02010600030101010101" pitchFamily="2" charset="-122"/>
                      </a:endParaRPr>
                    </a:p>
                    <a:p>
                      <a:pPr marL="0" indent="0" algn="ctr">
                        <a:spcBef>
                          <a:spcPct val="0"/>
                        </a:spcBef>
                        <a:spcAft>
                          <a:spcPct val="0"/>
                        </a:spcAft>
                      </a:pPr>
                      <a:r>
                        <a:rPr lang="en-US" altLang="zh-CN" sz="1400">
                          <a:latin typeface="Times New Roman" panose="02020603050405020304"/>
                          <a:ea typeface="宋体" panose="02010600030101010101" pitchFamily="2" charset="-122"/>
                        </a:rPr>
                        <a:t>2024</a:t>
                      </a:r>
                      <a:r>
                        <a:rPr lang="zh-CN" sz="1400">
                          <a:latin typeface="宋体" panose="02010600030101010101" pitchFamily="2" charset="-122"/>
                          <a:ea typeface="宋体" panose="02010600030101010101" pitchFamily="2" charset="-122"/>
                        </a:rPr>
                        <a:t>年西藏自治区人大常委会新修订的《西藏自治区实施〈中华人民共和国未成年人保护法〉办法》（简称《实施办法》）规定，网信、公安等部门</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监督网络产品和服务提供者履行预防未成年人沉迷网络的义务</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1219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广东</a:t>
            </a:r>
            <a:r>
              <a:rPr lang="en-US" altLang="zh-CN">
                <a:latin typeface="仿宋" panose="02010609060101010101" charset="-122"/>
                <a:ea typeface="仿宋" panose="02010609060101010101" charset="-122"/>
                <a:cs typeface="仿宋" panose="02010609060101010101" charset="-122"/>
              </a:rPr>
              <a:t>2025·7]</a:t>
            </a:r>
            <a:r>
              <a:rPr lang="zh-CN" altLang="en-US">
                <a:latin typeface="黑体" panose="02010609060101010101" charset="-122"/>
                <a:ea typeface="黑体" panose="02010609060101010101" charset="-122"/>
              </a:rPr>
              <a:t>某市市委统战部协调市委办公室，邀请民主党派市级组织负责人列席有关市委常委会会议，让民主党派及时了解党委政府决策部署，掌握信息动态，从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一旁看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一起干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，在实际参与中了解情况、找准问题，实现议政议在关键处、建言建在点子上。这种做法旨在（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搭建学习培训平台，提升依法执政能力水平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搭建知情明政平台，提高参政议政工作质效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搭建民主监督平台，展现参政议政担当作为</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搭建政治协商平台，巩固多党合作政治基础</a:t>
            </a:r>
            <a:endParaRPr lang="zh-CN" altLang="en-US">
              <a:latin typeface="黑体" panose="02010609060101010101" charset="-122"/>
              <a:ea typeface="黑体" panose="02010609060101010101" charset="-122"/>
            </a:endParaRPr>
          </a:p>
        </p:txBody>
      </p:sp>
      <p:sp>
        <p:nvSpPr>
          <p:cNvPr id="4" name="文本框 3"/>
          <p:cNvSpPr txBox="1"/>
          <p:nvPr/>
        </p:nvSpPr>
        <p:spPr>
          <a:xfrm>
            <a:off x="9043035" y="17151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85495" y="3754120"/>
            <a:ext cx="10669905" cy="245110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【解析】本题考查中国共产党领导的多党合作和政治协商制度。邀请民主党派市级组织负责人列席市委常委会会议，让他们及时了解党委政府决策部署，掌握信息动态，从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一旁看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转变为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一起干</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。这实际上是在为民主党派搭建一个知情明政的平台，使他们能够在实际参与中了解情况、找准问题，从而提高参政议政的工作质效，</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正确。题干描述的是邀请民主党派市级组织负责人列席市委常委会会议，让他们了解党委政府的决策部署，并没有提到搭建学习培训平台，共产党是执政党，各民主党派是参政党，且材料未涉及提升依法执政能力水平，</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排除。虽然民主党派可以进行民主监督，但题干描述的重点是让他们了解党委政府的决策部署并参与其中，而不是专门进行民主监督，</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排除。邀请民主党派市级组织负责人列席会议，了解党委政府的决策部署，与搭建政治协商平台、巩固多党合作的政治基础无直接关系，</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河南</a:t>
            </a:r>
            <a:r>
              <a:rPr lang="en-US" altLang="zh-CN">
                <a:latin typeface="仿宋" panose="02010609060101010101" charset="-122"/>
                <a:ea typeface="仿宋" panose="02010609060101010101" charset="-122"/>
                <a:cs typeface="仿宋" panose="02010609060101010101" charset="-122"/>
              </a:rPr>
              <a:t>2025·8]</a:t>
            </a:r>
            <a:r>
              <a:rPr lang="zh-CN" altLang="en-US">
                <a:latin typeface="黑体" panose="02010609060101010101" charset="-122"/>
                <a:ea typeface="黑体" panose="02010609060101010101" charset="-122"/>
              </a:rPr>
              <a:t>河南省政协将省委交办的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农业强省建设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课题作为一号协商议题，聚焦重要农产品供给、农村现代化建设等关键问题，联合省内外高校和科研院所等单位的人员力量，赴省内</a:t>
            </a:r>
            <a:r>
              <a:rPr lang="en-US" altLang="zh-CN">
                <a:latin typeface="黑体" panose="02010609060101010101" charset="-122"/>
                <a:ea typeface="黑体" panose="02010609060101010101" charset="-122"/>
              </a:rPr>
              <a:t>65</a:t>
            </a:r>
            <a:r>
              <a:rPr lang="zh-CN" altLang="en-US">
                <a:latin typeface="黑体" panose="02010609060101010101" charset="-122"/>
                <a:ea typeface="黑体" panose="02010609060101010101" charset="-122"/>
              </a:rPr>
              <a:t>个县（区）深入调研，形成系列调研报告，提出的</a:t>
            </a:r>
            <a:r>
              <a:rPr lang="en-US" altLang="zh-CN">
                <a:latin typeface="黑体" panose="02010609060101010101" charset="-122"/>
                <a:ea typeface="黑体" panose="02010609060101010101" charset="-122"/>
              </a:rPr>
              <a:t>58</a:t>
            </a:r>
            <a:r>
              <a:rPr lang="zh-CN" altLang="en-US">
                <a:latin typeface="黑体" panose="02010609060101010101" charset="-122"/>
                <a:ea typeface="黑体" panose="02010609060101010101" charset="-122"/>
              </a:rPr>
              <a:t>条建议被吸纳到相关规划政策中。这表明省政协（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立足地方发展实际，履行参政议政的职能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优化成果落实机制，让政治协商更富实效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丰富协商民主形式，开辟多党合作新路径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发挥独特优势，推动决策的科学化民主化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91090" y="17513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239260"/>
            <a:ext cx="1046670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【解析】本题考查人民政协的地位、职能。河南省政协聚焦地方发展关键问题，联合高校、科研院所等单位的人员力量深入调研并形成系列调研报告，体现了政协立足地方发展实际，履行参政议政职能，</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正确。政协发挥人才荟萃、联系广泛的优势，整合省内外科研力量深入基层调研，提出的</a:t>
            </a:r>
            <a:r>
              <a:rPr lang="en-US" altLang="zh-CN" sz="1600">
                <a:latin typeface="黑体" panose="02010609060101010101" charset="-122"/>
                <a:ea typeface="黑体" panose="02010609060101010101" charset="-122"/>
                <a:cs typeface="黑体" panose="02010609060101010101" charset="-122"/>
              </a:rPr>
              <a:t>58</a:t>
            </a:r>
            <a:r>
              <a:rPr lang="zh-CN" altLang="en-US" sz="1600">
                <a:latin typeface="黑体" panose="02010609060101010101" charset="-122"/>
                <a:ea typeface="黑体" panose="02010609060101010101" charset="-122"/>
                <a:cs typeface="黑体" panose="02010609060101010101" charset="-122"/>
              </a:rPr>
              <a:t>条建议被吸纳到相关规划政策中，有效推动了决策的科学化民主化，</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正确。题干强调的是政协通过调研形成报告，提出的建议被政策吸纳的过程，属于参政议政职能的发挥，而非让政治协商更富实效，</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排除。材料主体是政协、省内外高校、科研院所人员，未涉及多党合作</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多党合作的主体是中国共产党与各民主党派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湖北</a:t>
            </a:r>
            <a:r>
              <a:rPr lang="en-US" altLang="zh-CN">
                <a:latin typeface="仿宋" panose="02010609060101010101" charset="-122"/>
                <a:ea typeface="仿宋" panose="02010609060101010101" charset="-122"/>
                <a:cs typeface="仿宋" panose="02010609060101010101" charset="-122"/>
              </a:rPr>
              <a:t>2025·8]</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月，云南省人大民族委员会召开立法协商会，邀请省人大代表、省政协委员等对《云南省宁洱哈尼族彝族自治县民族团结誓词碑文化保护传承条例（草案）》提出修改完善意见，为续写好新时代民族团结誓词碑故事贡献智慧与力量。由此可知（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我国各民族共同创造了灿烂的中华文化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立法协商会是多党合作和政治协商的重要机构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誓词碑文化的保护与传承有利于维护民族团结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人大民族委员会具有研究、审议相关议案的职能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256145" y="17513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239260"/>
            <a:ext cx="1046670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【解析】本题考查我国的民族政策。云南省宁洱哈尼族彝族自治县民族团结誓词碑文化具有特殊的意义，对其进行保护与传承，有利于增强各民族之间的团结和凝聚力，维护民族团结，</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正确。材料中云南省人大民族委员会召开立法协商会，对相关条例草案进行讨论，体现了其研究、审议相关议案的职能，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正确。材料并未直接体现我国各民族共同创造了灿烂的中华文化，</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排除。中国人民政治协商会议是中国共产党领导的多党合作和政治协商的重要机构，而立法协商会是人大在立法过程中开展协商民主的一种形式或平台，</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8.[</a:t>
            </a:r>
            <a:r>
              <a:rPr lang="zh-CN" altLang="en-US" sz="1600">
                <a:latin typeface="仿宋" panose="02010609060101010101" charset="-122"/>
                <a:ea typeface="仿宋" panose="02010609060101010101" charset="-122"/>
                <a:cs typeface="仿宋" panose="02010609060101010101" charset="-122"/>
              </a:rPr>
              <a:t>北京</a:t>
            </a:r>
            <a:r>
              <a:rPr lang="en-US" altLang="zh-CN" sz="1600">
                <a:latin typeface="仿宋" panose="02010609060101010101" charset="-122"/>
                <a:ea typeface="仿宋" panose="02010609060101010101" charset="-122"/>
                <a:cs typeface="仿宋" panose="02010609060101010101" charset="-122"/>
              </a:rPr>
              <a:t>2025·8]</a:t>
            </a:r>
            <a:r>
              <a:rPr lang="zh-CN" altLang="en-US" sz="1600">
                <a:latin typeface="黑体" panose="02010609060101010101" charset="-122"/>
                <a:ea typeface="黑体" panose="02010609060101010101" charset="-122"/>
              </a:rPr>
              <a:t>在我国边疆一个多民族聚居的村庄，人们传唱着喀喇沁旗原创歌曲《石榴千籽同心聚》：</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同顶一片天，脚踏一方地。五十六族兄弟姐妹根脉连一起，你帮助我，我支持你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村里现有</a:t>
            </a:r>
            <a:r>
              <a:rPr lang="en-US" altLang="zh-CN" sz="1600">
                <a:latin typeface="黑体" panose="02010609060101010101" charset="-122"/>
                <a:ea typeface="黑体" panose="02010609060101010101" charset="-122"/>
              </a:rPr>
              <a:t>40</a:t>
            </a:r>
            <a:r>
              <a:rPr lang="zh-CN" altLang="en-US" sz="1600">
                <a:latin typeface="黑体" panose="02010609060101010101" charset="-122"/>
                <a:ea typeface="黑体" panose="02010609060101010101" charset="-122"/>
              </a:rPr>
              <a:t>名党员，他们带领村民们共建美好家园；在村党群服务中心的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四点半课堂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上，老师给孩子们讲述着民族团结的动人佳话；常来常往的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乌兰牧骑</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在村民委员会前的小广场上，歌颂着各族儿女对党和国家的热爱。这一生动的案例表明（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党领导各族群众推动边疆地区经济社会发展</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村民通过村民委员会依法间接行使民主权利</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民族团结进步教育有助于加强各民族交往交流交融</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历史文化因素是民族区域自治制度设计的重要依据</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9373235" y="20421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239895"/>
            <a:ext cx="1062926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【解析】本题考查处理民族问题的方针。材料中</a:t>
            </a:r>
            <a:r>
              <a:rPr lang="en-US" altLang="zh-CN" sz="1600">
                <a:latin typeface="黑体" panose="02010609060101010101" charset="-122"/>
                <a:ea typeface="黑体" panose="02010609060101010101" charset="-122"/>
                <a:cs typeface="黑体" panose="02010609060101010101" charset="-122"/>
              </a:rPr>
              <a:t>40</a:t>
            </a:r>
            <a:r>
              <a:rPr lang="zh-CN" altLang="en-US" sz="1600">
                <a:latin typeface="黑体" panose="02010609060101010101" charset="-122"/>
                <a:ea typeface="黑体" panose="02010609060101010101" charset="-122"/>
                <a:cs typeface="黑体" panose="02010609060101010101" charset="-122"/>
              </a:rPr>
              <a:t>名党员带领村民共建美好家园，体现了中国共产党通过基层党组织发挥领导核心作用，在边疆治理实践中坚持党的领导，推动民族地区发展，</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四点半课堂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讲述民族团结佳话、</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乌兰牧骑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歌颂各族儿女对党和国家的热爱，这类文化教育活动以潜移默化的方式强化民族共同体意识，表明民族团结进步教育有助于加强各民族交往交流交融，</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正确。村民通过村民会议、村务公开等形式直接参与民主管理，而非</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间接行使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，且材料未强调这一点，</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错误。民族区域自治制度的建立确实考虑了历史文化、民族分布等因素，但材料聚焦于当前边疆村庄的党建与民族团结实践，未涉及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历史文化因素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对制度设计的影响，</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62113"/>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【易混辨析】直接民主与间接民主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809750" y="2306955"/>
          <a:ext cx="8495665" cy="1449070"/>
        </p:xfrm>
        <a:graphic>
          <a:graphicData uri="http://schemas.openxmlformats.org/drawingml/2006/table">
            <a:tbl>
              <a:tblPr/>
              <a:tblGrid>
                <a:gridCol w="1254760"/>
                <a:gridCol w="7240905"/>
              </a:tblGrid>
              <a:tr h="362585">
                <a:tc>
                  <a:txBody>
                    <a:bodyPr/>
                    <a:p>
                      <a:pPr marL="0" indent="0" algn="ctr">
                        <a:spcBef>
                          <a:spcPct val="0"/>
                        </a:spcBef>
                        <a:spcAft>
                          <a:spcPct val="0"/>
                        </a:spcAft>
                      </a:pPr>
                      <a:r>
                        <a:rPr lang="zh-CN" sz="1400">
                          <a:latin typeface="黑体" panose="02010609060101010101" charset="-122"/>
                          <a:ea typeface="黑体" panose="02010609060101010101" charset="-122"/>
                        </a:rPr>
                        <a:t>概　念</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内　涵</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61950">
                <a:tc>
                  <a:txBody>
                    <a:bodyPr/>
                    <a:p>
                      <a:pPr marL="0" indent="0" algn="ctr">
                        <a:spcBef>
                          <a:spcPct val="0"/>
                        </a:spcBef>
                        <a:spcAft>
                          <a:spcPct val="0"/>
                        </a:spcAft>
                      </a:pPr>
                      <a:r>
                        <a:rPr lang="zh-CN" sz="1400">
                          <a:latin typeface="楷体_GB2312"/>
                          <a:ea typeface="楷体_GB2312"/>
                        </a:rPr>
                        <a:t>直接民主</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公民直接参与决策</a:t>
                      </a:r>
                      <a:r>
                        <a:rPr lang="en-US" altLang="zh-CN" sz="1400">
                          <a:latin typeface="Times New Roman" panose="02020603050405020304"/>
                          <a:ea typeface="楷体_GB2312"/>
                        </a:rPr>
                        <a:t>(</a:t>
                      </a:r>
                      <a:r>
                        <a:rPr lang="zh-CN" sz="1400">
                          <a:latin typeface="楷体_GB2312"/>
                          <a:ea typeface="楷体_GB2312"/>
                        </a:rPr>
                        <a:t>如村民会议表决村务、居民投票选举居委会成员</a:t>
                      </a:r>
                      <a:r>
                        <a:rPr lang="en-US" altLang="zh-CN" sz="1400">
                          <a:latin typeface="Times New Roman" panose="02020603050405020304"/>
                          <a:ea typeface="楷体_GB2312"/>
                        </a:rPr>
                        <a:t>)</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24535">
                <a:tc>
                  <a:txBody>
                    <a:bodyPr/>
                    <a:p>
                      <a:pPr marL="0" indent="0" algn="ctr">
                        <a:spcBef>
                          <a:spcPct val="0"/>
                        </a:spcBef>
                        <a:spcAft>
                          <a:spcPct val="0"/>
                        </a:spcAft>
                      </a:pPr>
                      <a:r>
                        <a:rPr lang="zh-CN" sz="1400">
                          <a:latin typeface="楷体_GB2312"/>
                          <a:ea typeface="楷体_GB2312"/>
                        </a:rPr>
                        <a:t>间接</a:t>
                      </a:r>
                      <a:r>
                        <a:rPr lang="zh-CN" sz="1400">
                          <a:latin typeface="Times New Roman" panose="02020603050405020304"/>
                          <a:ea typeface="楷体_GB2312"/>
                        </a:rPr>
                        <a:t>民主</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公民通过代表参与决策</a:t>
                      </a:r>
                      <a:r>
                        <a:rPr lang="en-US" altLang="zh-CN" sz="1400">
                          <a:latin typeface="Times New Roman" panose="02020603050405020304"/>
                          <a:ea typeface="楷体_GB2312"/>
                        </a:rPr>
                        <a:t>(</a:t>
                      </a:r>
                      <a:r>
                        <a:rPr lang="zh-CN" sz="1400">
                          <a:latin typeface="楷体_GB2312"/>
                          <a:ea typeface="楷体_GB2312"/>
                        </a:rPr>
                        <a:t>如人大代表代表人民在国家权力机关参加行使国家权力</a:t>
                      </a:r>
                      <a:r>
                        <a:rPr lang="en-US" altLang="zh-CN" sz="1400">
                          <a:latin typeface="Times New Roman" panose="02020603050405020304"/>
                          <a:ea typeface="楷体_GB2312"/>
                        </a:rPr>
                        <a:t>)</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全国新课标</a:t>
            </a:r>
            <a:r>
              <a:rPr lang="en-US" altLang="zh-CN">
                <a:latin typeface="仿宋" panose="02010609060101010101" charset="-122"/>
                <a:ea typeface="仿宋" panose="02010609060101010101" charset="-122"/>
                <a:cs typeface="仿宋" panose="02010609060101010101" charset="-122"/>
              </a:rPr>
              <a:t>2024·16]</a:t>
            </a:r>
            <a:r>
              <a:rPr lang="zh-CN" altLang="en-US">
                <a:latin typeface="黑体" panose="02010609060101010101" charset="-122"/>
                <a:ea typeface="黑体" panose="02010609060101010101" charset="-122"/>
              </a:rPr>
              <a:t>某市以街道社区党组织为核心，按区域联结辖区单位、行业等各领域党组织、群团组织和各类社会组织，采取派驻党建指导员等方式组建联合党委，畅通各类群体之间的诉求表达和协商渠道，推动区域党建工作互联互动。这一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意在完善基层群众自治制度，提高党的群众组织力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能够推动实现民主决策，消除不同群体间的利益冲突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有助于发挥基层群众的积极性，增强党的社会号召力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有利于保持党同人民群众的血肉联系，提高基层治理能力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013450" y="17513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239260"/>
            <a:ext cx="1046670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【解析】本题考查基层党建、基层治理。依托区域党建工作的互联互动，人民群众可以方便快捷地表达诉求、进行协商，有助于调动人民群众的积极性，增强党的社会号召力，</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符合题意。材料中组建联合党委的措施，畅通了各类群体的沟通交流渠道，有助于密切党群关系，增强基层治理水平和效能，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符合题意。材料中的措施意在通过发挥基层党组织的战斗堡垒作用和党的领导核心作用，为人民服务，畅通各类群体之间的诉求表达和协商渠道，不涉及完善基层群众自治制度，</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不符合题意。消除不同群体间的利益冲突说法过于绝对，且材料</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畅通各类群体之间的诉求表达和协商渠道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强调民主协商，而非民主决策，</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山东</a:t>
            </a:r>
            <a:r>
              <a:rPr lang="en-US" altLang="zh-CN">
                <a:latin typeface="仿宋" panose="02010609060101010101" charset="-122"/>
                <a:ea typeface="仿宋" panose="02010609060101010101" charset="-122"/>
                <a:cs typeface="仿宋" panose="02010609060101010101" charset="-122"/>
              </a:rPr>
              <a:t>2025·6]</a:t>
            </a:r>
            <a:r>
              <a:rPr lang="zh-CN" altLang="en-US">
                <a:latin typeface="黑体" panose="02010609060101010101" charset="-122"/>
                <a:ea typeface="黑体" panose="02010609060101010101" charset="-122"/>
              </a:rPr>
              <a:t>近年来，</a:t>
            </a:r>
            <a:r>
              <a:rPr lang="en-US" altLang="zh-CN">
                <a:latin typeface="黑体" panose="02010609060101010101" charset="-122"/>
                <a:ea typeface="黑体" panose="02010609060101010101" charset="-122"/>
              </a:rPr>
              <a:t>J</a:t>
            </a:r>
            <a:r>
              <a:rPr lang="zh-CN" altLang="en-US">
                <a:latin typeface="黑体" panose="02010609060101010101" charset="-122"/>
                <a:ea typeface="黑体" panose="02010609060101010101" charset="-122"/>
              </a:rPr>
              <a:t>镇开展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乡村新社区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建设，将全镇</a:t>
            </a:r>
            <a:r>
              <a:rPr lang="en-US" altLang="zh-CN">
                <a:latin typeface="黑体" panose="02010609060101010101" charset="-122"/>
                <a:ea typeface="黑体" panose="02010609060101010101" charset="-122"/>
              </a:rPr>
              <a:t>15</a:t>
            </a:r>
            <a:r>
              <a:rPr lang="zh-CN" altLang="en-US">
                <a:latin typeface="黑体" panose="02010609060101010101" charset="-122"/>
                <a:ea typeface="黑体" panose="02010609060101010101" charset="-122"/>
              </a:rPr>
              <a:t>个村庄整合成</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个新社区，成立新社区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大党委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，建立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镇＋新社区＋村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三级协商议事机制，最大程度整合资源，推动乡村振兴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大民生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。其中，</a:t>
            </a:r>
            <a:r>
              <a:rPr lang="en-US" altLang="zh-CN">
                <a:latin typeface="黑体" panose="02010609060101010101" charset="-122"/>
                <a:ea typeface="黑体" panose="02010609060101010101" charset="-122"/>
              </a:rPr>
              <a:t>X</a:t>
            </a:r>
            <a:r>
              <a:rPr lang="zh-CN" altLang="en-US">
                <a:latin typeface="黑体" panose="02010609060101010101" charset="-122"/>
                <a:ea typeface="黑体" panose="02010609060101010101" charset="-122"/>
              </a:rPr>
              <a:t>新社区多次召开协商议事会，探索出特色农文旅融合发展之路，实现了村集体与村民双增收。材料表明（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大党委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的设置有利于加强基层党组织对乡村振兴工作的管理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新社区的成立有利于扩大基层政权行使行政管理职权的范围</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三级协商议事机制丰富了村民参与社区事务的基层民主实践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乡村新社区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的建设有利于完善共建共治共享的乡村治理体系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456180" y="21971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573905"/>
            <a:ext cx="1046670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【解析】本题考查基层群众自治、乡村振兴。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大党委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的设置有利于以党建引领乡村振兴高质量发展，党不具体管理乡村振兴工作，</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乡村新社区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不是基层政权，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扩大基层政权行使行政管理职权的范围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说法不妥，</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a:t>
            </a:r>
            <a:r>
              <a:rPr lang="en-US" altLang="zh-CN" sz="1600">
                <a:latin typeface="黑体" panose="02010609060101010101" charset="-122"/>
                <a:ea typeface="黑体" panose="02010609060101010101" charset="-122"/>
                <a:cs typeface="黑体" panose="02010609060101010101" charset="-122"/>
              </a:rPr>
              <a:t>X</a:t>
            </a:r>
            <a:r>
              <a:rPr lang="zh-CN" altLang="en-US" sz="1600">
                <a:latin typeface="黑体" panose="02010609060101010101" charset="-122"/>
                <a:ea typeface="黑体" panose="02010609060101010101" charset="-122"/>
                <a:cs typeface="黑体" panose="02010609060101010101" charset="-122"/>
              </a:rPr>
              <a:t>新社区多次召开协商议事会，探索出特色农文旅融合发展之路，是在三级协商议事机制下村民参与社区事务的基层民主实践，</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X</a:t>
            </a:r>
            <a:r>
              <a:rPr lang="zh-CN" altLang="en-US" sz="1600">
                <a:latin typeface="黑体" panose="02010609060101010101" charset="-122"/>
                <a:ea typeface="黑体" panose="02010609060101010101" charset="-122"/>
                <a:cs typeface="黑体" panose="02010609060101010101" charset="-122"/>
              </a:rPr>
              <a:t>新社区多次召开协商议事会，体现了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共建共治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，探索发展之路，实现双增收，体现了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共享</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乡村新社区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的建设有利于完善共建共治共享的乡村治理体系，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皖南八校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中国蛇年春节刚过，美日菲澳四国军队现身南海，举行所谓的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海上军事演习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月，中国海军的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万吨大驱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遵义舰，从南海驶向西太平洋，穿过菲律宾群岛，最终抵达澳大利亚海域。它以钢铁与火光向世界发出明确信号，展现了中国维护主权的坚定决心，无论距离如何遥远，这种意志始终坚定不移。上述材料表明（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受多种因素影响，阶级斗争在某种条件下还会激化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中国海军承担着防御外来侵略，保卫国家安全的职能</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人民民主是社会主义的生命，是最真实、最管用的民主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人民民主专政的国家政权担负着维护社会公共秩序的职能</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822565" y="229616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96155"/>
            <a:ext cx="103682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【解析】本题考查我国的国体。美日菲澳四国军队现身南海，举行所谓的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海上军事演习</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，中国海军</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以钢铁与火光向世界发出明确信号，展现了中国维护主权的坚定决心，这表明受多种因素影响，阶级斗争在某种条件下还会激化，中国海军承担着防御外来侵略，保卫国家安全的职能，</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正确。材料强调国家的专政职能，未涉及人民民主，也未涉及维护社会公共秩序的对内职能，</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56132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江西南昌二中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中国大地上，</a:t>
            </a:r>
            <a:r>
              <a:rPr lang="en-US" altLang="zh-CN">
                <a:latin typeface="黑体" panose="02010609060101010101" charset="-122"/>
                <a:ea typeface="黑体" panose="02010609060101010101" charset="-122"/>
                <a:cs typeface="黑体" panose="02010609060101010101" charset="-122"/>
              </a:rPr>
              <a:t>14</a:t>
            </a:r>
            <a:r>
              <a:rPr lang="zh-CN" altLang="en-US">
                <a:latin typeface="黑体" panose="02010609060101010101" charset="-122"/>
                <a:ea typeface="黑体" panose="02010609060101010101" charset="-122"/>
                <a:cs typeface="黑体" panose="02010609060101010101" charset="-122"/>
              </a:rPr>
              <a:t>亿多人民，有人在倾诉，有人在倾听。从建议被写进法律的盲人代表，到通过网上留言帮助孩子们搬入新学校的家长，再到将传统民俗融入司法办案中的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冬不拉调解室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在中国，民主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摸得着</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看得见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靠得住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行得通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。从中可以看出（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中国式民主体现了程序民主和实质民主相统一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中国的人民民主，是以人民利益为中心的民主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社会主义民主是最广泛的、最真实的全民民主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民主和专政是辩证统一的，专政是民主的保障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0561320" y="190500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5643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【解析】本题考查我国的人民民主的本质。从建议被写进法律的盲人代表，到通过网上留言帮助孩子们搬入新学校的家长，再到将传统民俗融入司法办案中的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冬不拉调解室</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在中国，民主</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摸得着</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看得见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靠得住</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行得通</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。从中可以看出中国式民主是以人民利益为中心的民主，体现了程序民主和实质民主相统一，</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正确。社会主义民主是最广泛的、最真实的民主，但民主具有阶级性，不存在全民民主，</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错误。材料未涉及民主与专政的关系以及专政的重要性，</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重庆南开中学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年两会期间，全国人大代表聚焦政府预算报告，建言献策。国务院对这些意见建议，进行了认真研究，并与政府工作报告修改情况作了衔接，对预算报告作了多处修改。政府财政报告的修改过程（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彰显了全国人大代表科学决策、民主决策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生动表明我国的民主是最真实的民主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使人民意愿经过法定程序转化为国家政策</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充分发挥了全国人大代表在推进政府工作方面的作用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157980" y="188658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34510"/>
            <a:ext cx="10368280" cy="160337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本题考查我国民主的特点、人大代表的作用。人大代表不是决策机关，不是科学决策、民主决策的主体，</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错误。全国人大代表建言献策，国务院认真研究并修改预算报告，体现了人民的意愿得到重视和落实，表明我国民主是最真实的民主，</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正确。题干主要体现国务院对人大代表意见的处理，未体现人民意愿经法定程序转化为国家政策，</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不选。全国人大代表聚焦政府预算报告建言，促使国务院修改预算报告，充分发挥了全国人大代表在推进政府工作方面的作用，</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r>
              <a:rPr lang="en-US" altLang="zh-CN" sz="1600">
                <a:latin typeface="黑体" panose="02010609060101010101" charset="-122"/>
                <a:ea typeface="黑体" panose="02010609060101010101" charset="-122"/>
                <a:cs typeface="黑体" panose="02010609060101010101" charset="-122"/>
                <a:sym typeface="+mn-ea"/>
              </a:rPr>
              <a:t> </a:t>
            </a:r>
            <a:endParaRPr lang="en-US" altLang="zh-CN"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云南昆明</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检测</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据悉，十四届全国人大二次会议期间，全国人大代表对各方面工作提出建议、批评和意见</a:t>
            </a:r>
            <a:r>
              <a:rPr lang="en-US" altLang="zh-CN">
                <a:latin typeface="黑体" panose="02010609060101010101" charset="-122"/>
                <a:ea typeface="黑体" panose="02010609060101010101" charset="-122"/>
                <a:cs typeface="黑体" panose="02010609060101010101" charset="-122"/>
              </a:rPr>
              <a:t>9235</a:t>
            </a:r>
            <a:r>
              <a:rPr lang="zh-CN" altLang="en-US">
                <a:latin typeface="黑体" panose="02010609060101010101" charset="-122"/>
                <a:ea typeface="黑体" panose="02010609060101010101" charset="-122"/>
                <a:cs typeface="黑体" panose="02010609060101010101" charset="-122"/>
              </a:rPr>
              <a:t>件。代表建议主要关注：加快形成新质生产力、培育新兴产业和未来产业、深化教育科技人才体制综合改革、加强高质量教育体系建设、优化营商环境、扩大有效投资等方面。这表明人大代表（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肩负人民的重托，行使表决权和质询权</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依照法律规定的程序，在国家权力机关发挥作用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切实履行职责，聚焦解决事关改革发展重大问题</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密切联系人民群众，采取多种方式听取意见要求</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932940" y="227647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59994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【解析】本题考查人大代表的职权、人大代表的义务。材料没有体现人大代表行使表决权和质询权，</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不符合题意；材料没有体现人大代表密切联系人民群众，采取多种方式听取意见要求，</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不符合题意；十四届全国人大二次会议期间，全国人大代表对各方面工作提出建议、批评和意见</a:t>
            </a:r>
            <a:r>
              <a:rPr lang="en-US" altLang="zh-CN" sz="1600">
                <a:latin typeface="黑体" panose="02010609060101010101" charset="-122"/>
                <a:ea typeface="黑体" panose="02010609060101010101" charset="-122"/>
                <a:cs typeface="黑体" panose="02010609060101010101" charset="-122"/>
                <a:sym typeface="+mn-ea"/>
              </a:rPr>
              <a:t>9235</a:t>
            </a:r>
            <a:r>
              <a:rPr lang="zh-CN" altLang="en-US" sz="1600">
                <a:latin typeface="黑体" panose="02010609060101010101" charset="-122"/>
                <a:ea typeface="黑体" panose="02010609060101010101" charset="-122"/>
                <a:cs typeface="黑体" panose="02010609060101010101" charset="-122"/>
                <a:sym typeface="+mn-ea"/>
              </a:rPr>
              <a:t>件。代表建议主要关注：加快形成新质生产力</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扩大有效投资等方面。从中可以看出，人大代表依照法律规定的程序，在国家权力机关发挥自身的作用，切实履行职责，聚焦解决事关改革发展重大问题，</a:t>
            </a:r>
            <a:r>
              <a:rPr lang="en-US" altLang="en-US" sz="1600">
                <a:latin typeface="黑体" panose="02010609060101010101" charset="-122"/>
                <a:ea typeface="黑体" panose="02010609060101010101" charset="-122"/>
                <a:cs typeface="黑体" panose="02010609060101010101" charset="-122"/>
                <a:sym typeface="+mn-ea"/>
              </a:rPr>
              <a:t>②③</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河南新乡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5</a:t>
            </a:r>
            <a:r>
              <a:rPr lang="zh-CN" altLang="en-US">
                <a:latin typeface="黑体" panose="02010609060101010101" charset="-122"/>
                <a:ea typeface="黑体" panose="02010609060101010101" charset="-122"/>
                <a:cs typeface="黑体" panose="02010609060101010101" charset="-122"/>
              </a:rPr>
              <a:t>日，国务院总理代表国务院在十四届全国人大三次会议上作《政府工作报告》，并提请全国人大审议。本次政府工作报告在起草过程中高度重视征求和吸纳各方面意见，从</a:t>
            </a:r>
            <a:r>
              <a:rPr lang="en-US" altLang="zh-CN">
                <a:latin typeface="黑体" panose="02010609060101010101" charset="-122"/>
                <a:ea typeface="黑体" panose="02010609060101010101" charset="-122"/>
                <a:cs typeface="黑体" panose="02010609060101010101" charset="-122"/>
              </a:rPr>
              <a:t>2024</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12</a:t>
            </a:r>
            <a:r>
              <a:rPr lang="zh-CN" altLang="en-US">
                <a:latin typeface="黑体" panose="02010609060101010101" charset="-122"/>
                <a:ea typeface="黑体" panose="02010609060101010101" charset="-122"/>
                <a:cs typeface="黑体" panose="02010609060101010101" charset="-122"/>
              </a:rPr>
              <a:t>月份开始截至</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月</a:t>
            </a:r>
            <a:r>
              <a:rPr lang="en-US" altLang="zh-CN">
                <a:latin typeface="黑体" panose="02010609060101010101" charset="-122"/>
                <a:ea typeface="黑体" panose="02010609060101010101" charset="-122"/>
                <a:cs typeface="黑体" panose="02010609060101010101" charset="-122"/>
              </a:rPr>
              <a:t>5</a:t>
            </a:r>
            <a:r>
              <a:rPr lang="zh-CN" altLang="en-US">
                <a:latin typeface="黑体" panose="02010609060101010101" charset="-122"/>
                <a:ea typeface="黑体" panose="02010609060101010101" charset="-122"/>
                <a:cs typeface="黑体" panose="02010609060101010101" charset="-122"/>
              </a:rPr>
              <a:t>日</a:t>
            </a:r>
            <a:r>
              <a:rPr lang="en-US" altLang="zh-CN">
                <a:latin typeface="黑体" panose="02010609060101010101" charset="-122"/>
                <a:ea typeface="黑体" panose="02010609060101010101" charset="-122"/>
                <a:cs typeface="黑体" panose="02010609060101010101" charset="-122"/>
              </a:rPr>
              <a:t>9</a:t>
            </a:r>
            <a:r>
              <a:rPr lang="zh-CN" altLang="en-US">
                <a:latin typeface="黑体" panose="02010609060101010101" charset="-122"/>
                <a:ea typeface="黑体" panose="02010609060101010101" charset="-122"/>
                <a:cs typeface="黑体" panose="02010609060101010101" charset="-122"/>
              </a:rPr>
              <a:t>点，网民利用多种网络渠道共提供建言</a:t>
            </a:r>
            <a:r>
              <a:rPr lang="en-US" altLang="zh-CN">
                <a:latin typeface="黑体" panose="02010609060101010101" charset="-122"/>
                <a:ea typeface="黑体" panose="02010609060101010101" charset="-122"/>
                <a:cs typeface="黑体" panose="02010609060101010101" charset="-122"/>
              </a:rPr>
              <a:t>204</a:t>
            </a:r>
            <a:r>
              <a:rPr lang="zh-CN" altLang="en-US">
                <a:latin typeface="黑体" panose="02010609060101010101" charset="-122"/>
                <a:ea typeface="黑体" panose="02010609060101010101" charset="-122"/>
                <a:cs typeface="黑体" panose="02010609060101010101" charset="-122"/>
              </a:rPr>
              <a:t>万条，建言主体包括不同年龄段，覆盖各个行业和地区。政府工作报告的起草和审议（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说明我国公民当家作主的主体意识不断增强</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体现了国务院要对全国人大负责，接受全国人大监督</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说明人民代表大会制度有利于发挥中央和地方两个积极性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充分尊重了公民的知情权、参与权和表达权</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776335" y="229362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79645"/>
            <a:ext cx="103682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【解析】本题考查我国的人民代表大会制度。我国是人民当家作主，而非公民当家作主，</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错误。国务院总理代表国务院作《政府工作报告》并提请全国人大审议，体现了国务院对全国人大负责，接受全国人大监督，</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正确。题干未涉及发挥中央和地方两个积极性相关内容，</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不选。政府工作报告起草过程中广泛征求网民意见，充分尊重了公民的知情权、参与权和表达权，</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7.[</a:t>
            </a:r>
            <a:r>
              <a:rPr lang="zh-CN" altLang="en-US" sz="1600">
                <a:latin typeface="仿宋" panose="02010609060101010101" charset="-122"/>
                <a:ea typeface="仿宋" panose="02010609060101010101" charset="-122"/>
                <a:cs typeface="仿宋" panose="02010609060101010101" charset="-122"/>
              </a:rPr>
              <a:t>辽宁沈阳五校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cs typeface="黑体" panose="02010609060101010101" charset="-122"/>
              </a:rPr>
              <a:t>2025</a:t>
            </a:r>
            <a:r>
              <a:rPr lang="zh-CN" altLang="en-US" sz="1600">
                <a:latin typeface="黑体" panose="02010609060101010101" charset="-122"/>
                <a:ea typeface="黑体" panose="02010609060101010101" charset="-122"/>
                <a:cs typeface="黑体" panose="02010609060101010101" charset="-122"/>
              </a:rPr>
              <a:t>年</a:t>
            </a:r>
            <a:r>
              <a:rPr lang="en-US" altLang="zh-CN" sz="1600">
                <a:latin typeface="黑体" panose="02010609060101010101" charset="-122"/>
                <a:ea typeface="黑体" panose="02010609060101010101" charset="-122"/>
                <a:cs typeface="黑体" panose="02010609060101010101" charset="-122"/>
              </a:rPr>
              <a:t>3</a:t>
            </a:r>
            <a:r>
              <a:rPr lang="zh-CN" altLang="en-US" sz="1600">
                <a:latin typeface="黑体" panose="02010609060101010101" charset="-122"/>
                <a:ea typeface="黑体" panose="02010609060101010101" charset="-122"/>
                <a:cs typeface="黑体" panose="02010609060101010101" charset="-122"/>
              </a:rPr>
              <a:t>月，十四届全国人大三次会议审议代表法修正草案，此次修法是在完善拓展和深化</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密切国家机关同人大代表的联系、密切人大代表同人民群众的联系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方面增加了内容；此前，十四届全国人大常委会第三十四次委员长会议听取了全国人大宪法和法律委员会作的关于学前教育法等</a:t>
            </a:r>
            <a:r>
              <a:rPr lang="en-US" altLang="zh-CN" sz="1600">
                <a:latin typeface="黑体" panose="02010609060101010101" charset="-122"/>
                <a:ea typeface="黑体" panose="02010609060101010101" charset="-122"/>
                <a:cs typeface="黑体" panose="02010609060101010101" charset="-122"/>
              </a:rPr>
              <a:t>7</a:t>
            </a:r>
            <a:r>
              <a:rPr lang="zh-CN" altLang="en-US" sz="1600">
                <a:latin typeface="黑体" panose="02010609060101010101" charset="-122"/>
                <a:ea typeface="黑体" panose="02010609060101010101" charset="-122"/>
                <a:cs typeface="黑体" panose="02010609060101010101" charset="-122"/>
              </a:rPr>
              <a:t>项法律或决定草案修改稿审议情况的汇报。这说明（　　）</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全国人大作为我国最高国家权力机关，行使国家立法权</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此次的增加体现践行民主集中制原则，实现国家机关之间相互监督</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宪法和法律委员会作为全国人大的专门委员会，参与重大立法活动</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宪法和法律委员会作为全国人大的工作和办事机构，积极行使职权</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en-US" altLang="en-US" sz="1600">
                <a:latin typeface="黑体" panose="02010609060101010101" charset="-122"/>
                <a:ea typeface="黑体" panose="02010609060101010101" charset="-122"/>
                <a:cs typeface="黑体" panose="02010609060101010101" charset="-122"/>
              </a:rPr>
              <a:t>①④</a:t>
            </a:r>
            <a:r>
              <a:rPr lang="en-US" altLang="zh-CN" sz="1600">
                <a:latin typeface="黑体" panose="02010609060101010101" charset="-122"/>
                <a:ea typeface="黑体" panose="02010609060101010101" charset="-122"/>
                <a:cs typeface="黑体" panose="02010609060101010101" charset="-122"/>
              </a:rPr>
              <a:t>  B.</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C.</a:t>
            </a:r>
            <a:r>
              <a:rPr lang="en-US" altLang="en-US" sz="1600">
                <a:latin typeface="黑体" panose="02010609060101010101" charset="-122"/>
                <a:ea typeface="黑体" panose="02010609060101010101" charset="-122"/>
                <a:cs typeface="黑体" panose="02010609060101010101" charset="-122"/>
              </a:rPr>
              <a:t>②③</a:t>
            </a:r>
            <a:r>
              <a:rPr lang="en-US" altLang="zh-CN" sz="1600">
                <a:latin typeface="黑体" panose="02010609060101010101" charset="-122"/>
                <a:ea typeface="黑体" panose="02010609060101010101" charset="-122"/>
                <a:cs typeface="黑体" panose="02010609060101010101" charset="-122"/>
              </a:rPr>
              <a:t>  D.</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196080" y="216979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865505" y="4283710"/>
            <a:ext cx="1036828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【解析】本题考查人民代表大会的职权。十四届全国人大三次会议审议代表法修正草案，体现全国人大作为我国最高国家权力机关行使国家立法权，</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正确。十四届全国人大常委会第三十四次委员长会议听取了全国人大宪法和法律委员会作的关于学前教育法等</a:t>
            </a:r>
            <a:r>
              <a:rPr lang="en-US" altLang="zh-CN" sz="1600">
                <a:latin typeface="黑体" panose="02010609060101010101" charset="-122"/>
                <a:ea typeface="黑体" panose="02010609060101010101" charset="-122"/>
                <a:cs typeface="黑体" panose="02010609060101010101" charset="-122"/>
                <a:sym typeface="+mn-ea"/>
              </a:rPr>
              <a:t>7</a:t>
            </a:r>
            <a:r>
              <a:rPr lang="zh-CN" altLang="en-US" sz="1600">
                <a:latin typeface="黑体" panose="02010609060101010101" charset="-122"/>
                <a:ea typeface="黑体" panose="02010609060101010101" charset="-122"/>
                <a:cs typeface="黑体" panose="02010609060101010101" charset="-122"/>
                <a:sym typeface="+mn-ea"/>
              </a:rPr>
              <a:t>项法律或决定草案修改稿审议情况的汇报。这说明宪法和法律委员会作为全国人大的专门委员会，参与重大立法活动，</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正确。在我国，其他国家机关由国家权力机关产生，对其负责，受其监督，</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相互监督</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不选。全国人大宪法和法律委员会属于全国人大的专门委员会，而不是全国人大的工作和办事机构，</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commondata" val="eyJoZGlkIjoiMDkxZjZiMGUxZjVhNWRlODlmODBiNjlkN2UzMjcxZDE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16614</Words>
  <Application>WPS 演示</Application>
  <PresentationFormat>宽屏</PresentationFormat>
  <Paragraphs>460</Paragraphs>
  <Slides>39</Slides>
  <Notes>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39</vt:i4>
      </vt:variant>
    </vt:vector>
  </HeadingPairs>
  <TitlesOfParts>
    <vt:vector size="55" baseType="lpstr">
      <vt:lpstr>Arial</vt:lpstr>
      <vt:lpstr>宋体</vt:lpstr>
      <vt:lpstr>Wingdings</vt:lpstr>
      <vt:lpstr>Wingdings</vt:lpstr>
      <vt:lpstr>黑体</vt:lpstr>
      <vt:lpstr>微软雅黑</vt:lpstr>
      <vt:lpstr>微软雅黑</vt:lpstr>
      <vt:lpstr>仿宋</vt:lpstr>
      <vt:lpstr>Arial Unicode MS</vt:lpstr>
      <vt:lpstr>Calibri</vt:lpstr>
      <vt:lpstr>楷体</vt:lpstr>
      <vt:lpstr>Times New Roman</vt:lpstr>
      <vt:lpstr>楷体_GB2312</vt:lpstr>
      <vt:lpstr>新宋体</vt:lpstr>
      <vt:lpstr>Arial</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198</cp:revision>
  <dcterms:created xsi:type="dcterms:W3CDTF">2019-06-19T02:08:00Z</dcterms:created>
  <dcterms:modified xsi:type="dcterms:W3CDTF">2025-10-29T02:25:24Z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2C09BACF8C924ECF987DD976B82AD2CC_13</vt:lpwstr>
  </property>
</Properties>
</file>